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8"/>
  </p:notesMasterIdLst>
  <p:handoutMasterIdLst>
    <p:handoutMasterId r:id="rId9"/>
  </p:handoutMasterIdLst>
  <p:sldIdLst>
    <p:sldId id="256" r:id="rId2"/>
    <p:sldId id="277" r:id="rId3"/>
    <p:sldId id="284" r:id="rId4"/>
    <p:sldId id="285" r:id="rId5"/>
    <p:sldId id="283" r:id="rId6"/>
    <p:sldId id="278" r:id="rId7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  <p15:guide id="4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scctonigardner" initials="b" lastIdx="6" clrIdx="0"/>
  <p:cmAuthor id="1" name="Warmuth, Kasey@BSCC" initials="WK" lastIdx="9" clrIdx="1">
    <p:extLst>
      <p:ext uri="{19B8F6BF-5375-455C-9EA6-DF929625EA0E}">
        <p15:presenceInfo xmlns:p15="http://schemas.microsoft.com/office/powerpoint/2012/main" userId="S-1-5-21-2874825423-4082911892-10315781-6841" providerId="AD"/>
      </p:ext>
    </p:extLst>
  </p:cmAuthor>
  <p:cmAuthor id="2" name="Jackson, Anthony@BSCC" initials="JA" lastIdx="4" clrIdx="2">
    <p:extLst>
      <p:ext uri="{19B8F6BF-5375-455C-9EA6-DF929625EA0E}">
        <p15:presenceInfo xmlns:p15="http://schemas.microsoft.com/office/powerpoint/2012/main" userId="S-1-5-21-2874825423-4082911892-10315781-1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264D9A"/>
    <a:srgbClr val="000000"/>
    <a:srgbClr val="1E3C78"/>
    <a:srgbClr val="193A6D"/>
    <a:srgbClr val="FFFFFF"/>
    <a:srgbClr val="695831"/>
    <a:srgbClr val="A2874B"/>
    <a:srgbClr val="DACDAE"/>
    <a:srgbClr val="EAE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7" autoAdjust="0"/>
    <p:restoredTop sz="77240" autoAdjust="0"/>
  </p:normalViewPr>
  <p:slideViewPr>
    <p:cSldViewPr>
      <p:cViewPr varScale="1">
        <p:scale>
          <a:sx n="124" d="100"/>
          <a:sy n="124" d="100"/>
        </p:scale>
        <p:origin x="1104" y="10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0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1998" y="78"/>
      </p:cViewPr>
      <p:guideLst>
        <p:guide orient="horz" pos="2932"/>
        <p:guide pos="2212"/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5"/>
            <a:ext cx="4029283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1" rIns="91348" bIns="45671" numCol="1" anchor="t" anchorCtr="0" compatLnSpc="1">
            <a:prstTxWarp prst="textNoShape">
              <a:avLst/>
            </a:prstTxWarp>
          </a:bodyPr>
          <a:lstStyle>
            <a:lvl1pPr defTabSz="913691">
              <a:defRPr sz="1100"/>
            </a:lvl1pPr>
          </a:lstStyle>
          <a:p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123" y="5"/>
            <a:ext cx="4029283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1" rIns="91348" bIns="45671" numCol="1" anchor="t" anchorCtr="0" compatLnSpc="1">
            <a:prstTxWarp prst="textNoShape">
              <a:avLst/>
            </a:prstTxWarp>
          </a:bodyPr>
          <a:lstStyle>
            <a:lvl1pPr algn="r" defTabSz="913691">
              <a:defRPr sz="1100"/>
            </a:lvl1pPr>
          </a:lstStyle>
          <a:p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659644"/>
            <a:ext cx="4029283" cy="35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1" rIns="91348" bIns="45671" numCol="1" anchor="b" anchorCtr="0" compatLnSpc="1">
            <a:prstTxWarp prst="textNoShape">
              <a:avLst/>
            </a:prstTxWarp>
          </a:bodyPr>
          <a:lstStyle>
            <a:lvl1pPr defTabSz="913691">
              <a:defRPr sz="1100"/>
            </a:lvl1pPr>
          </a:lstStyle>
          <a:p>
            <a:endParaRPr lang="en-US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123" y="6659644"/>
            <a:ext cx="4029283" cy="35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1" rIns="91348" bIns="45671" numCol="1" anchor="b" anchorCtr="0" compatLnSpc="1">
            <a:prstTxWarp prst="textNoShape">
              <a:avLst/>
            </a:prstTxWarp>
          </a:bodyPr>
          <a:lstStyle>
            <a:lvl1pPr algn="r" defTabSz="913691">
              <a:defRPr sz="1100"/>
            </a:lvl1pPr>
          </a:lstStyle>
          <a:p>
            <a:fld id="{2B938096-E5B6-4557-A038-AB8F33521D0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7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5"/>
            <a:ext cx="4029283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1" rIns="91348" bIns="45671" numCol="1" anchor="t" anchorCtr="0" compatLnSpc="1">
            <a:prstTxWarp prst="textNoShape">
              <a:avLst/>
            </a:prstTxWarp>
          </a:bodyPr>
          <a:lstStyle>
            <a:lvl1pPr defTabSz="913691">
              <a:defRPr sz="1100"/>
            </a:lvl1pPr>
          </a:lstStyle>
          <a:p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123" y="5"/>
            <a:ext cx="4029283" cy="35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1" rIns="91348" bIns="45671" numCol="1" anchor="t" anchorCtr="0" compatLnSpc="1">
            <a:prstTxWarp prst="textNoShape">
              <a:avLst/>
            </a:prstTxWarp>
          </a:bodyPr>
          <a:lstStyle>
            <a:lvl1pPr algn="r" defTabSz="913691">
              <a:defRPr sz="1100"/>
            </a:lvl1pPr>
          </a:lstStyle>
          <a:p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3875"/>
            <a:ext cx="3503612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948" y="3330421"/>
            <a:ext cx="6816517" cy="315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1" rIns="91348" bIns="45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659644"/>
            <a:ext cx="4029283" cy="35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1" rIns="91348" bIns="45671" numCol="1" anchor="b" anchorCtr="0" compatLnSpc="1">
            <a:prstTxWarp prst="textNoShape">
              <a:avLst/>
            </a:prstTxWarp>
          </a:bodyPr>
          <a:lstStyle>
            <a:lvl1pPr defTabSz="913691">
              <a:defRPr sz="1100"/>
            </a:lvl1pPr>
          </a:lstStyle>
          <a:p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123" y="6659644"/>
            <a:ext cx="4029283" cy="35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1" rIns="91348" bIns="45671" numCol="1" anchor="b" anchorCtr="0" compatLnSpc="1">
            <a:prstTxWarp prst="textNoShape">
              <a:avLst/>
            </a:prstTxWarp>
          </a:bodyPr>
          <a:lstStyle>
            <a:lvl1pPr algn="r" defTabSz="913691">
              <a:defRPr sz="1100"/>
            </a:lvl1pPr>
          </a:lstStyle>
          <a:p>
            <a:fld id="{DC0C22AB-2F2D-4B54-B34C-5091ADC9200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3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B3897-DA58-4264-B23F-848C64E9A9F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9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19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88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1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47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C22AB-2F2D-4B54-B34C-5091ADC9200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3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29"/>
          <p:cNvSpPr>
            <a:spLocks noChangeShapeType="1"/>
          </p:cNvSpPr>
          <p:nvPr userDrawn="1"/>
        </p:nvSpPr>
        <p:spPr bwMode="auto">
          <a:xfrm flipH="1" flipV="1">
            <a:off x="0" y="152400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066800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8862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31242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2"/>
          <a:srcRect l="7122"/>
          <a:stretch>
            <a:fillRect/>
          </a:stretch>
        </p:blipFill>
        <p:spPr bwMode="auto">
          <a:xfrm>
            <a:off x="0" y="-3231"/>
            <a:ext cx="9144979" cy="21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0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0" y="318927"/>
            <a:ext cx="2011680" cy="671673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621792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95938"/>
            <a:ext cx="62179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6002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04800" y="6400800"/>
            <a:ext cx="1524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29"/>
          <p:cNvSpPr>
            <a:spLocks noChangeShapeType="1"/>
          </p:cNvSpPr>
          <p:nvPr userDrawn="1"/>
        </p:nvSpPr>
        <p:spPr bwMode="auto">
          <a:xfrm flipH="1" flipV="1">
            <a:off x="0" y="152400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066800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3528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25908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2"/>
          <a:srcRect l="7122"/>
          <a:stretch>
            <a:fillRect/>
          </a:stretch>
        </p:blipFill>
        <p:spPr bwMode="auto">
          <a:xfrm>
            <a:off x="0" y="-3231"/>
            <a:ext cx="9144979" cy="21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3"/>
          <a:srcRect b="15385"/>
          <a:stretch>
            <a:fillRect/>
          </a:stretch>
        </p:blipFill>
        <p:spPr bwMode="auto">
          <a:xfrm>
            <a:off x="0" y="6019799"/>
            <a:ext cx="9144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240" y="5562600"/>
            <a:ext cx="3566160" cy="85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325" y="16764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6002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1363" y="17526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5240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5240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Gold BSC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6002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02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524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264D9A"/>
            </a:gs>
            <a:gs pos="21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295400"/>
          </a:xfrm>
          <a:prstGeom prst="rect">
            <a:avLst/>
          </a:prstGeom>
          <a:solidFill>
            <a:srgbClr val="264D9A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30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2" r:id="rId11"/>
    <p:sldLayoutId id="2147483723" r:id="rId12"/>
    <p:sldLayoutId id="2147483725" r:id="rId13"/>
    <p:sldLayoutId id="2147483726" r:id="rId14"/>
    <p:sldLayoutId id="2147483728" r:id="rId15"/>
    <p:sldLayoutId id="2147483729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cap="small" baseline="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0000"/>
        <a:buFontTx/>
        <a:buBlip>
          <a:blip r:embed="rId18"/>
        </a:buBlip>
        <a:defRPr sz="3200">
          <a:solidFill>
            <a:srgbClr val="264D9A"/>
          </a:solidFill>
          <a:latin typeface="Arial Rounded MT Bold" pitchFamily="34" charset="0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Tx/>
        <a:buBlip>
          <a:blip r:embed="rId18"/>
        </a:buBlip>
        <a:defRPr sz="2800">
          <a:solidFill>
            <a:srgbClr val="264D9A"/>
          </a:solidFill>
          <a:latin typeface="Arial Rounded MT Bold" pitchFamily="34" charset="0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Tx/>
        <a:buBlip>
          <a:blip r:embed="rId18"/>
        </a:buBlip>
        <a:defRPr sz="2400">
          <a:solidFill>
            <a:srgbClr val="264D9A"/>
          </a:solidFill>
          <a:latin typeface="Arial Rounded MT Bold" pitchFamily="34" charset="0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31072" y="4038600"/>
            <a:ext cx="8915400" cy="838200"/>
          </a:xfrm>
          <a:noFill/>
        </p:spPr>
        <p:txBody>
          <a:bodyPr/>
          <a:lstStyle/>
          <a:p>
            <a:r>
              <a:rPr lang="en-US" sz="3600" b="1" dirty="0">
                <a:solidFill>
                  <a:srgbClr val="1E3C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Bidder’s Conference</a:t>
            </a:r>
          </a:p>
          <a:p>
            <a:r>
              <a:rPr lang="en-US" sz="3600" b="1" dirty="0">
                <a:solidFill>
                  <a:srgbClr val="1E3C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Rating Process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2438400"/>
            <a:ext cx="8915400" cy="13716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r>
              <a:rPr lang="en-US" sz="3600" b="1" dirty="0">
                <a:ln w="50800"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Edward Byrne Memorial Justice Assistance Grant</a:t>
            </a:r>
            <a:endParaRPr lang="en-US" sz="3400" b="1" dirty="0">
              <a:ln w="50800"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slow" advTm="4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33291"/>
            <a:ext cx="9144000" cy="1219200"/>
          </a:xfrm>
        </p:spPr>
        <p:txBody>
          <a:bodyPr/>
          <a:lstStyle/>
          <a:p>
            <a:r>
              <a:rPr lang="en-US" sz="3300" dirty="0"/>
              <a:t>Rating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rating process consists of three meetings to guide Executive Steering Committees (ESC) in developing request for proposals, scoring proposals, and making funding recommendations to the BSCC Board. </a:t>
            </a:r>
          </a:p>
          <a:p>
            <a:pPr marL="0" indent="0">
              <a:buNone/>
            </a:pPr>
            <a:endParaRPr lang="en-US" sz="1050" dirty="0"/>
          </a:p>
          <a:p>
            <a:pPr marL="906462" lvl="1" indent="-457200">
              <a:buFont typeface="+mj-lt"/>
              <a:buAutoNum type="arabicPeriod"/>
            </a:pPr>
            <a:r>
              <a:rPr lang="en-US" sz="1800" dirty="0"/>
              <a:t>RFP Rating Criterion</a:t>
            </a:r>
          </a:p>
          <a:p>
            <a:pPr lvl="2"/>
            <a:r>
              <a:rPr lang="en-US" sz="1800" dirty="0"/>
              <a:t>Identify rating criterion that will be used to evaluate proposals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/>
              <a:t>Create rating factors, RFP pages 28-30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/>
              <a:t>Assign rating factor weights and calculate scores, RFP page 23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/>
              <a:t>Determine thresholds/minimum scores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/>
              <a:t>Special selection criteria/preference points</a:t>
            </a:r>
          </a:p>
          <a:p>
            <a:pPr marL="890588" lvl="2" indent="0">
              <a:buNone/>
            </a:pPr>
            <a:endParaRPr lang="en-US" sz="16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3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300" dirty="0"/>
              <a:t>Rating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959" y="1524000"/>
            <a:ext cx="9144000" cy="4343400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sz="2000" dirty="0"/>
              <a:t>ESC Rater Training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Review the evaluation goal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Select the best proposals using a process that is fair to all applicants by means of accepted measurement principles to ensure all applicants feel they have been treated fairly in a process that will withstand challenges</a:t>
            </a:r>
            <a:r>
              <a:rPr lang="en-US" sz="1400" dirty="0"/>
              <a:t>.  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Review the rating criterion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Rating exercise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Proposals, forms and reading order are given to the ESC  </a:t>
            </a:r>
          </a:p>
          <a:p>
            <a:pPr marL="890588" lvl="2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6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300" dirty="0"/>
              <a:t>Rating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343400"/>
          </a:xfrm>
        </p:spPr>
        <p:txBody>
          <a:bodyPr/>
          <a:lstStyle/>
          <a:p>
            <a:pPr marL="0" indent="0">
              <a:buNone/>
            </a:pPr>
            <a:endParaRPr lang="en-US" sz="1000" dirty="0"/>
          </a:p>
          <a:p>
            <a:pPr marL="890588" lvl="2" indent="0">
              <a:buNone/>
            </a:pPr>
            <a:r>
              <a:rPr lang="en-US" sz="1600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49261-3A64-4E7B-AB75-DA866FC6D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2" y="3133318"/>
            <a:ext cx="7803556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8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300" dirty="0"/>
              <a:t>Rating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343400"/>
          </a:xfrm>
        </p:spPr>
        <p:txBody>
          <a:bodyPr/>
          <a:lstStyle/>
          <a:p>
            <a:pPr marL="0" indent="0">
              <a:buNone/>
            </a:pPr>
            <a:endParaRPr lang="en-US" sz="1000" dirty="0"/>
          </a:p>
          <a:p>
            <a:pPr marL="906462" lvl="1" indent="-457200">
              <a:buFont typeface="+mj-lt"/>
              <a:buAutoNum type="arabicPeriod" startAt="3"/>
            </a:pPr>
            <a:r>
              <a:rPr lang="en-US" sz="2000" dirty="0"/>
              <a:t>Scoring and Ranking Review:</a:t>
            </a:r>
          </a:p>
          <a:p>
            <a:pPr marL="449262" lvl="1" indent="0">
              <a:buNone/>
            </a:pPr>
            <a:endParaRPr lang="en-US" sz="1000" dirty="0"/>
          </a:p>
          <a:p>
            <a:pPr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ESC meets to view and discuss ratings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Rating changes are made if warranted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Proposal rankings are viewed and discussed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Project funding recommendations are made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Recommendations go to the BSCC Board for approval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90588" lvl="2" indent="0">
              <a:buNone/>
            </a:pPr>
            <a:r>
              <a:rPr lang="en-US" sz="1600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36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The ESC strongly encourages the use of outside evaluators to ensure objective and impartial evaluations, page 21 of the RFP.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0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The BSCC encourages applicants to pursue guidance from an evaluator while developing the project.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0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Read the RFP and pay attention to the rating factors on pages 28 – 33.</a:t>
            </a:r>
          </a:p>
          <a:p>
            <a:pPr marL="0" indent="0">
              <a:buNone/>
            </a:pPr>
            <a:endParaRPr lang="en-US" sz="10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498954-1FAD-4511-87CC-02A7E6114CD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xis">
  <a:themeElements>
    <a:clrScheme name="Custom 1">
      <a:dk1>
        <a:srgbClr val="A0937C"/>
      </a:dk1>
      <a:lt1>
        <a:srgbClr val="FFFFFF"/>
      </a:lt1>
      <a:dk2>
        <a:srgbClr val="666E66"/>
      </a:dk2>
      <a:lt2>
        <a:srgbClr val="FFFFFF"/>
      </a:lt2>
      <a:accent1>
        <a:srgbClr val="B4975A"/>
      </a:accent1>
      <a:accent2>
        <a:srgbClr val="315984"/>
      </a:accent2>
      <a:accent3>
        <a:srgbClr val="FFFFFF"/>
      </a:accent3>
      <a:accent4>
        <a:srgbClr val="28476A"/>
      </a:accent4>
      <a:accent5>
        <a:srgbClr val="C3AB7B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BSSC_PPT</Template>
  <TotalTime>22182</TotalTime>
  <Words>259</Words>
  <Application>Microsoft Office PowerPoint</Application>
  <PresentationFormat>On-screen Show (4:3)</PresentationFormat>
  <Paragraphs>51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 Unicode MS</vt:lpstr>
      <vt:lpstr>Arial</vt:lpstr>
      <vt:lpstr>Arial Rounded MT Bold</vt:lpstr>
      <vt:lpstr>Times New Roman</vt:lpstr>
      <vt:lpstr>Verdana</vt:lpstr>
      <vt:lpstr>Wingdings</vt:lpstr>
      <vt:lpstr>Axis</vt:lpstr>
      <vt:lpstr>Edward Byrne Memorial Justice Assistance Grant</vt:lpstr>
      <vt:lpstr>Rating Process</vt:lpstr>
      <vt:lpstr>Rating Process</vt:lpstr>
      <vt:lpstr>Rating Process</vt:lpstr>
      <vt:lpstr>Rating Process</vt:lpstr>
      <vt:lpstr>Comments</vt:lpstr>
    </vt:vector>
  </TitlesOfParts>
  <Company>Board of Corrections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Jail Inspections</dc:title>
  <dc:creator>State of California</dc:creator>
  <cp:lastModifiedBy>McDaniel, Daryle@BSCC</cp:lastModifiedBy>
  <cp:revision>745</cp:revision>
  <cp:lastPrinted>2019-01-18T20:16:23Z</cp:lastPrinted>
  <dcterms:created xsi:type="dcterms:W3CDTF">2004-07-23T17:23:32Z</dcterms:created>
  <dcterms:modified xsi:type="dcterms:W3CDTF">2019-01-22T14:54:30Z</dcterms:modified>
</cp:coreProperties>
</file>