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0"/>
  </p:notesMasterIdLst>
  <p:sldIdLst>
    <p:sldId id="256" r:id="rId3"/>
    <p:sldId id="312" r:id="rId4"/>
    <p:sldId id="26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316" r:id="rId13"/>
    <p:sldId id="285" r:id="rId14"/>
    <p:sldId id="287" r:id="rId15"/>
    <p:sldId id="314" r:id="rId16"/>
    <p:sldId id="288" r:id="rId17"/>
    <p:sldId id="290" r:id="rId18"/>
    <p:sldId id="291" r:id="rId19"/>
    <p:sldId id="292" r:id="rId20"/>
    <p:sldId id="296" r:id="rId21"/>
    <p:sldId id="293" r:id="rId22"/>
    <p:sldId id="267" r:id="rId23"/>
    <p:sldId id="298" r:id="rId24"/>
    <p:sldId id="299" r:id="rId25"/>
    <p:sldId id="300" r:id="rId26"/>
    <p:sldId id="305" r:id="rId27"/>
    <p:sldId id="301" r:id="rId28"/>
    <p:sldId id="306" r:id="rId29"/>
    <p:sldId id="270" r:id="rId30"/>
    <p:sldId id="302" r:id="rId31"/>
    <p:sldId id="271" r:id="rId32"/>
    <p:sldId id="303" r:id="rId33"/>
    <p:sldId id="308" r:id="rId34"/>
    <p:sldId id="309" r:id="rId35"/>
    <p:sldId id="311" r:id="rId36"/>
    <p:sldId id="273" r:id="rId37"/>
    <p:sldId id="275" r:id="rId38"/>
    <p:sldId id="313" r:id="rId39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FFCC00"/>
    <a:srgbClr val="CC6600"/>
    <a:srgbClr val="14285A"/>
    <a:srgbClr val="1E3C78"/>
    <a:srgbClr val="FFCC66"/>
    <a:srgbClr val="996633"/>
    <a:srgbClr val="993300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24" autoAdjust="0"/>
  </p:normalViewPr>
  <p:slideViewPr>
    <p:cSldViewPr>
      <p:cViewPr varScale="1">
        <p:scale>
          <a:sx n="124" d="100"/>
          <a:sy n="124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352800"/>
            <a:ext cx="84582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6400800"/>
            <a:ext cx="4572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28800" y="732109"/>
            <a:ext cx="5486400" cy="11639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600200"/>
            <a:ext cx="762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438400"/>
            <a:ext cx="48768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438400"/>
            <a:ext cx="28194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6764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5146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5146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0" y="16764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838200" y="16764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6324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86400"/>
            <a:ext cx="6553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35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4671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7526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64" r:id="rId5"/>
    <p:sldLayoutId id="2147483670" r:id="rId6"/>
    <p:sldLayoutId id="2147483680" r:id="rId7"/>
    <p:sldLayoutId id="2147483672" r:id="rId8"/>
    <p:sldLayoutId id="2147483666" r:id="rId9"/>
    <p:sldLayoutId id="2147483681" r:id="rId10"/>
    <p:sldLayoutId id="2147483668" r:id="rId11"/>
    <p:sldLayoutId id="2147483674" r:id="rId12"/>
    <p:sldLayoutId id="2147483682" r:id="rId13"/>
    <p:sldLayoutId id="2147483669" r:id="rId14"/>
    <p:sldLayoutId id="2147483675" r:id="rId15"/>
    <p:sldLayoutId id="2147483683" r:id="rId16"/>
    <p:sldLayoutId id="2147483667" r:id="rId17"/>
    <p:sldLayoutId id="2147483673" r:id="rId18"/>
    <p:sldLayoutId id="2147483684" r:id="rId19"/>
    <p:sldLayoutId id="2147483677" r:id="rId20"/>
    <p:sldLayoutId id="2147483678" r:id="rId2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c.ca.gov/" TargetMode="External"/><Relationship Id="rId2" Type="http://schemas.openxmlformats.org/officeDocument/2006/relationships/hyperlink" Target="http://www.bj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G@bscc.ca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amina.leeson@bscc.ca.gov" TargetMode="External"/><Relationship Id="rId2" Type="http://schemas.openxmlformats.org/officeDocument/2006/relationships/hyperlink" Target="mailto:daryle.mcdaniel@bscc.c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thony.jackson@bscc.ca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39969" y="2590800"/>
            <a:ext cx="8458200" cy="1371600"/>
          </a:xfrm>
        </p:spPr>
        <p:txBody>
          <a:bodyPr/>
          <a:lstStyle/>
          <a:p>
            <a:r>
              <a:rPr lang="en-US" sz="4400" dirty="0"/>
              <a:t>2019 Bidders’ Conference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8458200" cy="914400"/>
          </a:xfrm>
        </p:spPr>
        <p:txBody>
          <a:bodyPr/>
          <a:lstStyle/>
          <a:p>
            <a:r>
              <a:rPr lang="en-US" dirty="0"/>
              <a:t>Edward Byrne Memorial Justice</a:t>
            </a:r>
          </a:p>
          <a:p>
            <a:r>
              <a:rPr lang="en-US" dirty="0"/>
              <a:t>Assistance Grant (JAG)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141A-0231-4BA8-AC24-29F4E038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73152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Prosecution, Courts, Defense, and Indigent Defense</a:t>
            </a:r>
          </a:p>
          <a:p>
            <a:pPr marL="0" indent="0">
              <a:buNone/>
            </a:pPr>
            <a:endParaRPr lang="en-US" sz="1200" b="1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Problem Solving Courts (e.g., Mental Health, Veterans, Drug Reentry)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Gun/Gang Prosecution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Violent Crime Prosecution and Defense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Court-Based Restorative Justice Initiatives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Innovations in Indigent Defense</a:t>
            </a:r>
          </a:p>
        </p:txBody>
      </p:sp>
    </p:spTree>
    <p:extLst>
      <p:ext uri="{BB962C8B-B14F-4D97-AF65-F5344CB8AC3E}">
        <p14:creationId xmlns:p14="http://schemas.microsoft.com/office/powerpoint/2010/main" val="3892638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0DE6-2013-4D40-8314-4DE84AAD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0600"/>
            <a:ext cx="7315200" cy="76200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C6698-D8CD-455E-9F61-8342AEC3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General FAQs posted on the Bureau of Justice Assistance website </a:t>
            </a:r>
            <a:r>
              <a:rPr lang="en-US" dirty="0">
                <a:hlinkClick r:id="rId2"/>
              </a:rPr>
              <a:t>www.bja.gov</a:t>
            </a: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BSCC will post FAQs generated from the Bidders’ Conferences on the BSCC website: </a:t>
            </a:r>
            <a:r>
              <a:rPr lang="en-US" dirty="0">
                <a:hlinkClick r:id="rId3"/>
              </a:rPr>
              <a:t>www.BSCC.ca.gov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If you have any questions you may send those questions to </a:t>
            </a:r>
            <a:r>
              <a:rPr lang="en-US" dirty="0">
                <a:hlinkClick r:id="rId4"/>
              </a:rPr>
              <a:t>JAG@bscc.ca.gov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139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3FAE-9493-4B14-81FA-CE35BAFC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762000"/>
            <a:ext cx="6096000" cy="762000"/>
          </a:xfrm>
        </p:spPr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D547-CA55-48E4-81A3-05A72BF7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28800"/>
            <a:ext cx="73152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All 58 counties are eligible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Only (1) proposal may be submitted by each county. The county must decide which county agency will be the lead.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Each county must convene a local steering committee to plan, develop, implement and supervise the local JAG project.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Community engagement must be utilized throughout the grant 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781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4E56-7338-4740-A06F-A01829E0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36E6-09D8-48B9-9F8F-7966BAC6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81200"/>
            <a:ext cx="67056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36-month grant: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October 1, 2019 to September 30, 2022.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Funding is subject to California receiving its award and grantee adherence to grant agreement terms and conditions.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2DDBB-ADBB-493F-9B63-6630470B9B4F}"/>
              </a:ext>
            </a:extLst>
          </p:cNvPr>
          <p:cNvSpPr txBox="1">
            <a:spLocks/>
          </p:cNvSpPr>
          <p:nvPr/>
        </p:nvSpPr>
        <p:spPr bwMode="auto">
          <a:xfrm>
            <a:off x="2133600" y="9525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Grant Cycle</a:t>
            </a:r>
          </a:p>
        </p:txBody>
      </p:sp>
    </p:spTree>
    <p:extLst>
      <p:ext uri="{BB962C8B-B14F-4D97-AF65-F5344CB8AC3E}">
        <p14:creationId xmlns:p14="http://schemas.microsoft.com/office/powerpoint/2010/main" val="14055537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267E-F5B5-4DAB-BE86-B774B0AD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09600"/>
            <a:ext cx="7315200" cy="762000"/>
          </a:xfrm>
        </p:spPr>
        <p:txBody>
          <a:bodyPr/>
          <a:lstStyle/>
          <a:p>
            <a:r>
              <a:rPr lang="en-US" sz="3600" dirty="0"/>
              <a:t>Funding Categories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0525DF-59F6-4308-911C-D47DFF404794}"/>
              </a:ext>
            </a:extLst>
          </p:cNvPr>
          <p:cNvSpPr txBox="1">
            <a:spLocks/>
          </p:cNvSpPr>
          <p:nvPr/>
        </p:nvSpPr>
        <p:spPr bwMode="auto">
          <a:xfrm>
            <a:off x="1447800" y="1600200"/>
            <a:ext cx="731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Funding thresholds are based on county 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grant will be divided into three categories: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Counties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Counties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Counties</a:t>
            </a:r>
          </a:p>
          <a:p>
            <a:pPr lvl="1"/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will compete only against applicants in their own category.</a:t>
            </a:r>
          </a:p>
          <a:p>
            <a:pPr lvl="1">
              <a:buClr>
                <a:schemeClr val="tx1"/>
              </a:buClr>
            </a:pPr>
            <a:endParaRPr lang="en-US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57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267E-F5B5-4DAB-BE86-B774B0AD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57200"/>
            <a:ext cx="7315200" cy="762000"/>
          </a:xfrm>
        </p:spPr>
        <p:txBody>
          <a:bodyPr/>
          <a:lstStyle/>
          <a:p>
            <a:r>
              <a:rPr lang="en-US" sz="3600" dirty="0"/>
              <a:t>Funding Thresholds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0B1BB5-2E5C-4C30-B749-EAF95D2C8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84865"/>
              </p:ext>
            </p:extLst>
          </p:nvPr>
        </p:nvGraphicFramePr>
        <p:xfrm>
          <a:off x="762000" y="2362200"/>
          <a:ext cx="7772400" cy="389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382219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6209145"/>
                    </a:ext>
                  </a:extLst>
                </a:gridCol>
                <a:gridCol w="1943101">
                  <a:extLst>
                    <a:ext uri="{9D8B030D-6E8A-4147-A177-3AD203B41FA5}">
                      <a16:colId xmlns:a16="http://schemas.microsoft.com/office/drawing/2014/main" val="1618074820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138115466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Funding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Project Threshold</a:t>
                      </a:r>
                    </a:p>
                    <a:p>
                      <a:pPr algn="ctr"/>
                      <a:r>
                        <a:rPr lang="en-US" sz="1400" dirty="0"/>
                        <a:t>(x 3 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890653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r>
                        <a:rPr lang="en-US" dirty="0"/>
                        <a:t>Small Counties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 to $220,000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$660,000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282897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r>
                        <a:rPr lang="en-US" dirty="0"/>
                        <a:t>Medium Counties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200,001 to 700,000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 to $715,000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$2,145,000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717075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r>
                        <a:rPr lang="en-US" dirty="0"/>
                        <a:t>Large Counties*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700,000 and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 to $1,045,625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$3,136,875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14938"/>
                  </a:ext>
                </a:extLst>
              </a:tr>
              <a:tr h="1009650"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i="0" dirty="0"/>
                        <a:t>Due to its disproportionately large population,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i="0" u="sng" dirty="0"/>
                        <a:t>Los Angeles County</a:t>
                      </a:r>
                      <a:r>
                        <a:rPr lang="en-US" i="0" u="none" dirty="0"/>
                        <a:t> may apply for </a:t>
                      </a:r>
                      <a:r>
                        <a:rPr lang="en-US" i="0" dirty="0"/>
                        <a:t>up to $2,000,000 annually.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94652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20525DF-59F6-4308-911C-D47DFF404794}"/>
              </a:ext>
            </a:extLst>
          </p:cNvPr>
          <p:cNvSpPr txBox="1">
            <a:spLocks/>
          </p:cNvSpPr>
          <p:nvPr/>
        </p:nvSpPr>
        <p:spPr bwMode="auto">
          <a:xfrm>
            <a:off x="1676400" y="14097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</a:rPr>
              <a:t>Applicants must prepare a 3-year budget, within the applicable threshold:</a:t>
            </a:r>
          </a:p>
        </p:txBody>
      </p:sp>
    </p:spTree>
    <p:extLst>
      <p:ext uri="{BB962C8B-B14F-4D97-AF65-F5344CB8AC3E}">
        <p14:creationId xmlns:p14="http://schemas.microsoft.com/office/powerpoint/2010/main" val="29788261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9C76-405B-46A4-8FBE-A62A57D5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800"/>
            <a:ext cx="7162800" cy="4495800"/>
          </a:xfrm>
        </p:spPr>
        <p:txBody>
          <a:bodyPr/>
          <a:lstStyle/>
          <a:p>
            <a:r>
              <a:rPr lang="en-US" dirty="0"/>
              <a:t>Applicants must develop a 3-year budget that contains the same amount of funding for all three years of the grant cycle.</a:t>
            </a:r>
          </a:p>
          <a:p>
            <a:r>
              <a:rPr lang="en-US" dirty="0"/>
              <a:t>Unspent grant funds may be carried over to the next calendar year, with the authorization of BSCC.</a:t>
            </a:r>
          </a:p>
          <a:p>
            <a:r>
              <a:rPr lang="en-US" dirty="0"/>
              <a:t>JAG program has </a:t>
            </a:r>
            <a:r>
              <a:rPr lang="en-US" b="1" u="sng" dirty="0"/>
              <a:t>NO</a:t>
            </a:r>
            <a:r>
              <a:rPr lang="en-US" dirty="0"/>
              <a:t> match requirement.</a:t>
            </a:r>
          </a:p>
          <a:p>
            <a:r>
              <a:rPr lang="en-US" dirty="0"/>
              <a:t>JAG funds may </a:t>
            </a:r>
            <a:r>
              <a:rPr lang="en-US" b="1" u="sng" dirty="0"/>
              <a:t>NOT</a:t>
            </a:r>
            <a:r>
              <a:rPr lang="en-US" dirty="0"/>
              <a:t> be used for indirect costs.</a:t>
            </a:r>
          </a:p>
          <a:p>
            <a:r>
              <a:rPr lang="en-US" dirty="0"/>
              <a:t>Supplanting of funds is </a:t>
            </a:r>
            <a:r>
              <a:rPr lang="en-US" b="1" u="sng" dirty="0"/>
              <a:t>NOT</a:t>
            </a:r>
            <a:r>
              <a:rPr lang="en-US" dirty="0"/>
              <a:t> allowed.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F1A6C3-4136-4267-B1C3-00F9F065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7315200" cy="762000"/>
          </a:xfrm>
        </p:spPr>
        <p:txBody>
          <a:bodyPr/>
          <a:lstStyle/>
          <a:p>
            <a:pPr algn="ctr"/>
            <a:r>
              <a:rPr lang="en-US" sz="3600" dirty="0"/>
              <a:t>Important Notes:</a:t>
            </a:r>
          </a:p>
        </p:txBody>
      </p:sp>
    </p:spTree>
    <p:extLst>
      <p:ext uri="{BB962C8B-B14F-4D97-AF65-F5344CB8AC3E}">
        <p14:creationId xmlns:p14="http://schemas.microsoft.com/office/powerpoint/2010/main" val="23823819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2B50-C7B3-4AB0-AB97-AA22EFE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3505200"/>
          </a:xfrm>
        </p:spPr>
        <p:txBody>
          <a:bodyPr/>
          <a:lstStyle/>
          <a:p>
            <a:r>
              <a:rPr lang="en-US" dirty="0"/>
              <a:t>Multiple counties may partner to submit a joint application.</a:t>
            </a:r>
          </a:p>
          <a:p>
            <a:endParaRPr lang="en-US" sz="1200" dirty="0"/>
          </a:p>
          <a:p>
            <a:r>
              <a:rPr lang="en-US" dirty="0"/>
              <a:t>Please refer to the example in the RFP (pages 8 and 9) for the funding thresholds applicable to multi-county partnerships.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A county may not apply alone AND as a part of a multi-county partnership.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3B4C29-A6BD-4188-B0A1-665E2AC7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990600"/>
            <a:ext cx="7315200" cy="762000"/>
          </a:xfrm>
        </p:spPr>
        <p:txBody>
          <a:bodyPr/>
          <a:lstStyle/>
          <a:p>
            <a:r>
              <a:rPr lang="en-US" sz="3600" dirty="0"/>
              <a:t>Multi-County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13295052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4638-4309-496A-94E2-D3FF7D61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0"/>
            <a:ext cx="7010400" cy="1371600"/>
          </a:xfrm>
        </p:spPr>
        <p:txBody>
          <a:bodyPr/>
          <a:lstStyle/>
          <a:p>
            <a:pPr algn="ctr"/>
            <a:r>
              <a:rPr lang="en-US" sz="2800" dirty="0"/>
              <a:t>Criteria for Non-Governmental Organizations (NGOs) that</a:t>
            </a:r>
            <a:br>
              <a:rPr lang="en-US" sz="2800" dirty="0"/>
            </a:br>
            <a:r>
              <a:rPr lang="en-US" sz="2800" dirty="0"/>
              <a:t>Receive Grant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AE58-54BC-48ED-9FCD-4F3F2BDD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981200"/>
            <a:ext cx="71247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NGOs serving as subgrantees or subcontractors must have been duly organized, in existence, and in good standing for a minimum of </a:t>
            </a:r>
            <a:r>
              <a:rPr lang="en-US" u="sng" dirty="0"/>
              <a:t>six months.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9900"/>
                </a:solidFill>
              </a:rPr>
              <a:t>Non-Governmental Organizations (NGOs) include:</a:t>
            </a:r>
          </a:p>
          <a:p>
            <a:pPr marL="0" indent="0">
              <a:buNone/>
            </a:pPr>
            <a:endParaRPr lang="en-US" sz="1200" b="1" dirty="0">
              <a:solidFill>
                <a:srgbClr val="CC990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Community-based organizations (CBOs);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Faith-based organization (FBOs);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Non-profit organizations/501(c)(3)s;</a:t>
            </a:r>
          </a:p>
        </p:txBody>
      </p:sp>
    </p:spTree>
    <p:extLst>
      <p:ext uri="{BB962C8B-B14F-4D97-AF65-F5344CB8AC3E}">
        <p14:creationId xmlns:p14="http://schemas.microsoft.com/office/powerpoint/2010/main" val="30964516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96F0-BA2C-4AC8-B08D-F6A2A387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70104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Evaluators (unless from a government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   institution such as a state university);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Grant management companies; and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Any other non-governmental agency or individual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C9900"/>
                </a:solidFill>
              </a:rPr>
              <a:t>NGO Requirements:</a:t>
            </a:r>
          </a:p>
          <a:p>
            <a:pPr marL="0" indent="0">
              <a:buNone/>
            </a:pPr>
            <a:endParaRPr lang="en-US" b="1" dirty="0">
              <a:solidFill>
                <a:srgbClr val="CC99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Be registered with the California Secretary of State’s Office, if applicable.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Have a valid business license, if required by the local jurisdiction.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44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C81A-BCD6-494B-B59D-3FC990C7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2166"/>
            <a:ext cx="5867400" cy="762000"/>
          </a:xfrm>
        </p:spPr>
        <p:txBody>
          <a:bodyPr/>
          <a:lstStyle/>
          <a:p>
            <a:r>
              <a:rPr lang="en-US" dirty="0"/>
              <a:t>History of BSCC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C515-25B4-41B1-B9A0-99C3EC4E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0"/>
            <a:ext cx="73152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Board of State and Community Correction (BSCC) established July 1, 2012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BSCC consists of (5) Divisions: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r>
              <a:rPr lang="en-US" sz="2800" dirty="0">
                <a:solidFill>
                  <a:srgbClr val="CC9900"/>
                </a:solidFill>
              </a:rPr>
              <a:t>County Facilities Construction (CFC)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r>
              <a:rPr lang="en-US" sz="2800" dirty="0">
                <a:solidFill>
                  <a:srgbClr val="CC9900"/>
                </a:solidFill>
              </a:rPr>
              <a:t>Corrections Planning &amp; Grant Programs (CPGP)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r>
              <a:rPr lang="en-US" sz="2800" dirty="0">
                <a:solidFill>
                  <a:srgbClr val="CC9900"/>
                </a:solidFill>
              </a:rPr>
              <a:t>Facilities Standards &amp; Operations (FSO)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r>
              <a:rPr lang="en-US" sz="2800" dirty="0">
                <a:solidFill>
                  <a:srgbClr val="CC9900"/>
                </a:solidFill>
              </a:rPr>
              <a:t>Standards &amp; Training for Corrections (STC)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r>
              <a:rPr lang="en-US" sz="2800" dirty="0">
                <a:solidFill>
                  <a:srgbClr val="CC9900"/>
                </a:solidFill>
              </a:rPr>
              <a:t>Administration</a:t>
            </a:r>
          </a:p>
          <a:p>
            <a:pPr marL="914400" lvl="1" indent="-514350">
              <a:buClr>
                <a:srgbClr val="CC9900"/>
              </a:buClr>
              <a:buAutoNum type="arabicPeriod"/>
            </a:pPr>
            <a:endParaRPr lang="en-US" sz="2800" dirty="0">
              <a:solidFill>
                <a:srgbClr val="CC9900"/>
              </a:solidFill>
            </a:endParaRPr>
          </a:p>
          <a:p>
            <a:pPr marL="914400" lvl="1" indent="-514350">
              <a:buClr>
                <a:srgbClr val="CC9900"/>
              </a:buClr>
              <a:buAutoNum type="arabicPeriod"/>
            </a:pPr>
            <a:endParaRPr lang="en-US" sz="2800" dirty="0">
              <a:solidFill>
                <a:srgbClr val="CC9900"/>
              </a:solidFill>
            </a:endParaRPr>
          </a:p>
          <a:p>
            <a:pPr marL="914400" lvl="1" indent="-514350">
              <a:buClr>
                <a:srgbClr val="CC9900"/>
              </a:buClr>
              <a:buAutoNum type="arabicPeriod"/>
            </a:pPr>
            <a:endParaRPr lang="en-US" sz="2800" dirty="0">
              <a:solidFill>
                <a:srgbClr val="CC99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86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D5A0-96FD-41D9-A1CC-4AA7F75C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05000"/>
            <a:ext cx="7315200" cy="35052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3.) Have a valid Employer Identification Number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     (EIN) or Taxpayer ID (if sole proprietorship).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4.) Have any other state or local licenses or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     certifications necessary to provide the services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      requested (e.g., facility licensing by the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    department of Health Care Services), if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    applicable.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5.) Have a physical address.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999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315200" cy="914400"/>
          </a:xfrm>
        </p:spPr>
        <p:txBody>
          <a:bodyPr/>
          <a:lstStyle/>
          <a:p>
            <a:pPr algn="ctr"/>
            <a:r>
              <a:rPr lang="en-US" sz="3200" dirty="0"/>
              <a:t>Local JAG Steering Committee: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3152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Must be comprised of stakeholders representing diverse disciplines who have the experience and expertise in the prospective intervention.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Will identify and prioritize the community needs through a community engagement process.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Will develop a 3-year strategy in 1-year increments based on the state’s priorities.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002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4B38-2F55-4954-A9F8-4F92CDF0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14400"/>
            <a:ext cx="6553200" cy="762000"/>
          </a:xfrm>
        </p:spPr>
        <p:txBody>
          <a:bodyPr/>
          <a:lstStyle/>
          <a:p>
            <a:r>
              <a:rPr lang="en-US" sz="3200" dirty="0"/>
              <a:t>Local Steering Committee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7620-9772-4BB2-A27E-940FFAFE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28800"/>
            <a:ext cx="73152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local JAG Steering Committee will be an active participant in the development and oversight of the local JAG project.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 committee will ensure the following items are completed: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Identify the local priorities and community needs. This should be completed a through community outreach process.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34943-41E8-4E7D-9073-DE484FCEED63}"/>
              </a:ext>
            </a:extLst>
          </p:cNvPr>
          <p:cNvSpPr/>
          <p:nvPr/>
        </p:nvSpPr>
        <p:spPr>
          <a:xfrm>
            <a:off x="3845679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367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2B0B3-BCE3-405E-B765-6D64377D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43000"/>
            <a:ext cx="6400800" cy="3505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Determine which PPA(s) to address and identify the intervention type(s) needed to address the local need(s).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Identify the type of project and/or services to be provided to address the identified need(s).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Develop local strategies to implement the selected intervention(s).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89152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248B-E524-4763-BED8-8C25E806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71600"/>
            <a:ext cx="7315200" cy="41910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 startAt="5"/>
            </a:pPr>
            <a:r>
              <a:rPr lang="en-US" dirty="0"/>
              <a:t>Develop written operational polices/procedures for the local steering committee to include (but not limited to):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meeting frequency of not less than once a year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maintenance of agendas and meeting minutes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strategies for the inclusion of local community members at meeting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5"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5"/>
            </a:pPr>
            <a:r>
              <a:rPr lang="en-US" dirty="0"/>
              <a:t>Provide ongoing oversight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22137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8703-F281-4A8A-B748-0AD065E8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6324600" cy="762000"/>
          </a:xfrm>
        </p:spPr>
        <p:txBody>
          <a:bodyPr/>
          <a:lstStyle/>
          <a:p>
            <a:r>
              <a:rPr lang="en-US" sz="3200" dirty="0"/>
              <a:t>Letters of Agreements and Operational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0C30-D3ED-4201-A950-47D7CC50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62200"/>
            <a:ext cx="7010400" cy="35052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When should you have a: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Letter of Agreement (less formal)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vs.</a:t>
            </a: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Operational Agreement (more formal)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i="1" dirty="0"/>
              <a:t>Signatures may be obtained after the proposal due date.</a:t>
            </a:r>
          </a:p>
        </p:txBody>
      </p:sp>
    </p:spTree>
    <p:extLst>
      <p:ext uri="{BB962C8B-B14F-4D97-AF65-F5344CB8AC3E}">
        <p14:creationId xmlns:p14="http://schemas.microsoft.com/office/powerpoint/2010/main" val="1469632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586C-3D84-4519-821A-C0C74F71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76400"/>
            <a:ext cx="67818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CC9900"/>
                </a:solidFill>
              </a:rPr>
              <a:t>Funding for each PPA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IMPORTANT: If an applicant chooses to fund activities under more than one PPA, the specific funding amount dedicated to each PPA must be delineated.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An example is in the RFP.</a:t>
            </a:r>
          </a:p>
        </p:txBody>
      </p:sp>
    </p:spTree>
    <p:extLst>
      <p:ext uri="{BB962C8B-B14F-4D97-AF65-F5344CB8AC3E}">
        <p14:creationId xmlns:p14="http://schemas.microsoft.com/office/powerpoint/2010/main" val="366479234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9591-8CB4-4EBB-A7C2-59BAC9B0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38200"/>
            <a:ext cx="7315200" cy="762000"/>
          </a:xfrm>
        </p:spPr>
        <p:txBody>
          <a:bodyPr/>
          <a:lstStyle/>
          <a:p>
            <a:r>
              <a:rPr lang="en-US" sz="3600" dirty="0"/>
              <a:t>Administrative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BDEF-4200-42CC-88BA-E29B36B1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05000"/>
            <a:ext cx="73152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Grant Agreement:</a:t>
            </a:r>
          </a:p>
          <a:p>
            <a:pPr marL="0" indent="0">
              <a:buNone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Contract between the grantee and BSCC.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Grantee must comply with the RFP and the terms and conditions in the Grant Agreement.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Grant period is October 1, 2019 to September 30, 2022. </a:t>
            </a:r>
          </a:p>
        </p:txBody>
      </p:sp>
    </p:spTree>
    <p:extLst>
      <p:ext uri="{BB962C8B-B14F-4D97-AF65-F5344CB8AC3E}">
        <p14:creationId xmlns:p14="http://schemas.microsoft.com/office/powerpoint/2010/main" val="8470159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7848600" cy="762000"/>
          </a:xfrm>
        </p:spPr>
        <p:txBody>
          <a:bodyPr/>
          <a:lstStyle/>
          <a:p>
            <a:r>
              <a:rPr lang="en-US" sz="3200" dirty="0"/>
              <a:t>Debarment, Fraud, Theft or Embezzlement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162800" cy="35052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BSCC will not enter into contracts or provide reimbursement to applicants that have been: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debarred by any federal, state, or local government entities during the period of debarment; or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arenR"/>
            </a:pPr>
            <a:endParaRPr lang="en-US" sz="1200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convicted of fraud, theft, or embezzlement of federal, state, or local government grant funds for a period of three years following conviction</a:t>
            </a:r>
            <a:r>
              <a:rPr lang="en-US" sz="2800" dirty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8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25816-7E56-4C32-B692-43327AE1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2000"/>
            <a:ext cx="68580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C9900"/>
                </a:solidFill>
              </a:rPr>
              <a:t>Appendix E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C99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Grantees will provide an assurance that there has been no applicable debarment, disqualification, suspension, or removal from a federal state or local grant program on the part of the grantee at the time of application;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Grantee will immediately notify the BSCC should such debarment or conviction occur during the term of the contract.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Also applies to subgrantees and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23761558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7315200" cy="762000"/>
          </a:xfrm>
        </p:spPr>
        <p:txBody>
          <a:bodyPr/>
          <a:lstStyle/>
          <a:p>
            <a:r>
              <a:rPr lang="en-US" sz="3600" dirty="0"/>
              <a:t>Introduction to the Edward Byrne Memorial Justice Assistance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971800"/>
            <a:ext cx="6096000" cy="2971800"/>
          </a:xfrm>
        </p:spPr>
        <p:txBody>
          <a:bodyPr/>
          <a:lstStyle/>
          <a:p>
            <a:r>
              <a:rPr lang="en-US" sz="3200" dirty="0"/>
              <a:t>Legal</a:t>
            </a:r>
          </a:p>
          <a:p>
            <a:r>
              <a:rPr lang="en-US" sz="3200" dirty="0"/>
              <a:t>History and Background of JAG</a:t>
            </a:r>
          </a:p>
          <a:p>
            <a:r>
              <a:rPr lang="en-US" sz="3200" dirty="0"/>
              <a:t>Funding source</a:t>
            </a:r>
          </a:p>
          <a:p>
            <a:r>
              <a:rPr lang="en-US" sz="3200" dirty="0"/>
              <a:t>Start of the JAG History 1969</a:t>
            </a:r>
          </a:p>
        </p:txBody>
      </p:sp>
    </p:spTree>
    <p:extLst>
      <p:ext uri="{BB962C8B-B14F-4D97-AF65-F5344CB8AC3E}">
        <p14:creationId xmlns:p14="http://schemas.microsoft.com/office/powerpoint/2010/main" val="8221779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631" y="685800"/>
            <a:ext cx="7315200" cy="762000"/>
          </a:xfrm>
        </p:spPr>
        <p:txBody>
          <a:bodyPr/>
          <a:lstStyle/>
          <a:p>
            <a:r>
              <a:rPr lang="en-US" sz="3200" dirty="0"/>
              <a:t>Evidence-Based, Innovative and Promising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315200" cy="35052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Consider the following questions: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400" dirty="0"/>
              <a:t>Is there evidence or data to suggest that the intervention or strategy is likely to work (i.e., produce a desired benefit)?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endParaRPr lang="en-US" sz="11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sz="2400" dirty="0"/>
              <a:t>Once an intervention or strategy is selected, will you be able to demonstrate that it is being carried out as intended?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endParaRPr lang="en-US" sz="11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sz="2400" dirty="0"/>
              <a:t>Is there a plan to collect evidence or data that will allow for an evaluation of whether the intervention or strategy work?</a:t>
            </a:r>
          </a:p>
        </p:txBody>
      </p:sp>
    </p:spTree>
    <p:extLst>
      <p:ext uri="{BB962C8B-B14F-4D97-AF65-F5344CB8AC3E}">
        <p14:creationId xmlns:p14="http://schemas.microsoft.com/office/powerpoint/2010/main" val="27556621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F1A3-539A-4903-8E0D-A90BD685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57400"/>
            <a:ext cx="70104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proposal must illustrate that the proposed intervention(s) are likely to achieve benefits desired in your local setting.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To accomplish this the applicant must: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Describe the intervention(s) being proposed for implementation.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335426-1D9C-471F-9589-38F377E6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066800"/>
            <a:ext cx="7315200" cy="762000"/>
          </a:xfrm>
        </p:spPr>
        <p:txBody>
          <a:bodyPr/>
          <a:lstStyle/>
          <a:p>
            <a:r>
              <a:rPr lang="en-US" sz="3200" dirty="0"/>
              <a:t>Evidence-Based, Innovative and Promising Strategies </a:t>
            </a:r>
            <a:r>
              <a:rPr lang="en-US" sz="24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966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47E9-A4B2-44FB-9717-A4E69644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81000"/>
            <a:ext cx="7315200" cy="3505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Discuss any evidence that indicates the intervention, or its components have been effective elsewhere.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Describe the population(s) for which each intervention has been shown to be or is likely to be effective and show that its is appropriate for the proposed target population.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Discuss what has been done to ensure that the support factors required or necessary for the intervention can be mobilized in the local setting. </a:t>
            </a:r>
          </a:p>
        </p:txBody>
      </p:sp>
    </p:spTree>
    <p:extLst>
      <p:ext uri="{BB962C8B-B14F-4D97-AF65-F5344CB8AC3E}">
        <p14:creationId xmlns:p14="http://schemas.microsoft.com/office/powerpoint/2010/main" val="8024301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C419-3803-4BE7-B8C9-BDC0CF6C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52600"/>
            <a:ext cx="7315200" cy="76200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471D6-707F-4792-94A4-3E6D0DED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819400"/>
            <a:ext cx="6553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Presentation by Greg Donkerbrook,</a:t>
            </a:r>
          </a:p>
          <a:p>
            <a:pPr marL="0" indent="0">
              <a:buNone/>
            </a:pPr>
            <a:r>
              <a:rPr lang="en-US" dirty="0"/>
              <a:t>Staff Services Manager I </a:t>
            </a:r>
          </a:p>
        </p:txBody>
      </p:sp>
    </p:spTree>
    <p:extLst>
      <p:ext uri="{BB962C8B-B14F-4D97-AF65-F5344CB8AC3E}">
        <p14:creationId xmlns:p14="http://schemas.microsoft.com/office/powerpoint/2010/main" val="226457195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1E78-6352-4776-80B4-A29C03B7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816" y="1752600"/>
            <a:ext cx="7315200" cy="762000"/>
          </a:xfrm>
        </p:spPr>
        <p:txBody>
          <a:bodyPr/>
          <a:lstStyle/>
          <a:p>
            <a:r>
              <a:rPr lang="en-US" sz="3600" dirty="0"/>
              <a:t>Proposal Evaluation Process, Data Collection Reporting and Evaluation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9C9C-7BCD-4E25-894F-BF190AE3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816" y="2971800"/>
            <a:ext cx="68580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Presentation Tony Jackson,</a:t>
            </a:r>
          </a:p>
          <a:p>
            <a:pPr marL="0" indent="0">
              <a:buNone/>
            </a:pPr>
            <a:r>
              <a:rPr lang="en-US" dirty="0"/>
              <a:t>Research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34326540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172200" cy="762000"/>
          </a:xfrm>
        </p:spPr>
        <p:txBody>
          <a:bodyPr/>
          <a:lstStyle/>
          <a:p>
            <a:r>
              <a:rPr lang="en-US" sz="3600" dirty="0"/>
              <a:t>RFP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6096000" cy="3505200"/>
          </a:xfrm>
        </p:spPr>
        <p:txBody>
          <a:bodyPr/>
          <a:lstStyle/>
          <a:p>
            <a:r>
              <a:rPr lang="en-US" dirty="0"/>
              <a:t>Proposal is submitted</a:t>
            </a:r>
          </a:p>
          <a:p>
            <a:r>
              <a:rPr lang="en-US" dirty="0"/>
              <a:t>Technical compliance review</a:t>
            </a:r>
          </a:p>
          <a:p>
            <a:r>
              <a:rPr lang="en-US" dirty="0"/>
              <a:t>Proposals forwarded to ESC</a:t>
            </a:r>
          </a:p>
          <a:p>
            <a:r>
              <a:rPr lang="en-US" dirty="0"/>
              <a:t>ESC reads and scores proposals</a:t>
            </a:r>
          </a:p>
          <a:p>
            <a:r>
              <a:rPr lang="en-US" dirty="0"/>
              <a:t>ESC meets to make final recommendations</a:t>
            </a:r>
          </a:p>
          <a:p>
            <a:r>
              <a:rPr lang="en-US" dirty="0"/>
              <a:t>ESC recommendations go to Board</a:t>
            </a:r>
          </a:p>
          <a:p>
            <a:r>
              <a:rPr lang="en-US" dirty="0"/>
              <a:t>Applicants notified of results</a:t>
            </a:r>
          </a:p>
        </p:txBody>
      </p:sp>
    </p:spTree>
    <p:extLst>
      <p:ext uri="{BB962C8B-B14F-4D97-AF65-F5344CB8AC3E}">
        <p14:creationId xmlns:p14="http://schemas.microsoft.com/office/powerpoint/2010/main" val="31673259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7315200" cy="762000"/>
          </a:xfrm>
        </p:spPr>
        <p:txBody>
          <a:bodyPr/>
          <a:lstStyle/>
          <a:p>
            <a:r>
              <a:rPr lang="en-US" sz="3600" dirty="0"/>
              <a:t>JAG Proposal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19400"/>
            <a:ext cx="6248400" cy="1295400"/>
          </a:xfrm>
        </p:spPr>
        <p:txBody>
          <a:bodyPr/>
          <a:lstStyle/>
          <a:p>
            <a:r>
              <a:rPr lang="en-US" sz="32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94665483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2F97-01B5-4FD2-A164-D2AE1A8A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90600"/>
            <a:ext cx="7315200" cy="762000"/>
          </a:xfrm>
        </p:spPr>
        <p:txBody>
          <a:bodyPr/>
          <a:lstStyle/>
          <a:p>
            <a:r>
              <a:rPr lang="en-US" sz="3200" dirty="0"/>
              <a:t>Contact Information for JAG Staff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A806-5705-4CBE-BE7C-73734365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57400"/>
            <a:ext cx="7315200" cy="3505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Daryle McDaniel, Phone (916) 341-7392 </a:t>
            </a:r>
            <a:r>
              <a:rPr lang="en-US" dirty="0">
                <a:hlinkClick r:id="rId2"/>
              </a:rPr>
              <a:t>daryle.mcdaniel@bscc.ca.gov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Camina Leeson, Phone (916) 322-8409  </a:t>
            </a:r>
            <a:r>
              <a:rPr lang="en-US" dirty="0">
                <a:hlinkClick r:id="rId3"/>
              </a:rPr>
              <a:t>camina.leeson@bscc.ca.gov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Tony Jackson, Phone (916) 322-8441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anthony.jackson@bscc.ca.gov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706290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A2A4-F7E9-4E31-B15D-4F3B3CB7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0"/>
            <a:ext cx="5486400" cy="762000"/>
          </a:xfrm>
        </p:spPr>
        <p:txBody>
          <a:bodyPr/>
          <a:lstStyle/>
          <a:p>
            <a:r>
              <a:rPr lang="en-US" sz="4400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35E8-BF9E-448F-A9ED-2AC28FD7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90800"/>
            <a:ext cx="6858000" cy="3124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Notices of Intent to Apply due by </a:t>
            </a:r>
            <a:r>
              <a:rPr lang="en-US" b="1" dirty="0"/>
              <a:t>January 31, 2019.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last date to submit a JAG proposal is </a:t>
            </a:r>
            <a:r>
              <a:rPr lang="en-US" b="1" u="sng" dirty="0"/>
              <a:t>April 25, 2019</a:t>
            </a:r>
            <a:r>
              <a:rPr lang="en-US" dirty="0"/>
              <a:t> by 5:00 p.m.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658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C4BF-FE2A-4524-A8CD-98E6FDD3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38200"/>
            <a:ext cx="6781800" cy="762000"/>
          </a:xfrm>
        </p:spPr>
        <p:txBody>
          <a:bodyPr/>
          <a:lstStyle/>
          <a:p>
            <a:r>
              <a:rPr lang="en-US" dirty="0"/>
              <a:t>California's State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7320-C421-4F21-A4E8-8DD3AB76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05000"/>
            <a:ext cx="7010400" cy="3505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Honors responses from California stakeholders in the 2013 JAG Stakeholder Survey, with priority given to the following survey-supported Program Purpose Areas (PPAs):</a:t>
            </a:r>
          </a:p>
          <a:p>
            <a:pPr marL="0" indent="0">
              <a:buNone/>
            </a:pPr>
            <a:r>
              <a:rPr lang="en-US" dirty="0"/>
              <a:t>	a. Prevention and Education;</a:t>
            </a:r>
          </a:p>
          <a:p>
            <a:pPr marL="0" indent="0">
              <a:buNone/>
            </a:pPr>
            <a:r>
              <a:rPr lang="en-US" dirty="0"/>
              <a:t>	b. Law Enforcement; and,</a:t>
            </a:r>
          </a:p>
          <a:p>
            <a:pPr marL="0" indent="0">
              <a:buNone/>
            </a:pPr>
            <a:r>
              <a:rPr lang="en-US" dirty="0"/>
              <a:t>	c. Prosecution, Courts, Defense and 	    Indigent Defense.</a:t>
            </a:r>
          </a:p>
        </p:txBody>
      </p:sp>
    </p:spTree>
    <p:extLst>
      <p:ext uri="{BB962C8B-B14F-4D97-AF65-F5344CB8AC3E}">
        <p14:creationId xmlns:p14="http://schemas.microsoft.com/office/powerpoint/2010/main" val="34960196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A797-2D13-43D6-9C3F-E7D51BCA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315200" cy="7620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F542-BA06-43FC-AB01-AE0D4174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81200"/>
            <a:ext cx="6781800" cy="3505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The needs of small, medium and large counties will be taken into account.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sz="10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/>
              <a:t>Funding is based on local flexibility, on the needs of the juvenile and adult criminal justice communities, and on input from a balanced array of stakeholders.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2"/>
            </a:pPr>
            <a:endParaRPr lang="en-US" sz="1000" dirty="0"/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														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4B567D-0A08-48BC-8CFE-32B7446E9690}"/>
              </a:ext>
            </a:extLst>
          </p:cNvPr>
          <p:cNvSpPr txBox="1">
            <a:spLocks/>
          </p:cNvSpPr>
          <p:nvPr/>
        </p:nvSpPr>
        <p:spPr bwMode="auto">
          <a:xfrm>
            <a:off x="1752600" y="838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/>
              <a:t>California's State Strategy </a:t>
            </a:r>
            <a:r>
              <a:rPr lang="en-US" sz="2000" kern="0" dirty="0"/>
              <a:t>(continued)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1664617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042B-849D-471F-BBBC-418BB2546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905000"/>
            <a:ext cx="6858000" cy="48006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 startAt="4"/>
            </a:pPr>
            <a:r>
              <a:rPr lang="en-US" dirty="0"/>
              <a:t>Applicants must demonstrate a collaborative strategy based on the community engagement model that involves multiple stakeholders in the project or problem addressed.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 startAt="4"/>
            </a:pPr>
            <a:endParaRPr lang="en-US" sz="1200" dirty="0"/>
          </a:p>
          <a:p>
            <a:pPr marL="514350" indent="-514350">
              <a:buClr>
                <a:schemeClr val="tx1"/>
              </a:buClr>
              <a:buFont typeface="+mj-lt"/>
              <a:buAutoNum type="arabicParenR" startAt="4"/>
            </a:pPr>
            <a:r>
              <a:rPr lang="en-US" dirty="0"/>
              <a:t>Some emphasis will be given to the development of innovative and/or promising strategies to reduce recidivism.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2FF17F-0A96-486D-A823-89964F7DB32A}"/>
              </a:ext>
            </a:extLst>
          </p:cNvPr>
          <p:cNvSpPr txBox="1">
            <a:spLocks/>
          </p:cNvSpPr>
          <p:nvPr/>
        </p:nvSpPr>
        <p:spPr bwMode="auto">
          <a:xfrm>
            <a:off x="1828800" y="838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/>
              <a:t>California's State Strategy </a:t>
            </a:r>
            <a:r>
              <a:rPr lang="en-US" sz="2000" kern="0" dirty="0"/>
              <a:t>(continued)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384283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7DF0-219F-4130-95F4-658005B7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85800"/>
            <a:ext cx="4572000" cy="1524000"/>
          </a:xfrm>
        </p:spPr>
        <p:txBody>
          <a:bodyPr/>
          <a:lstStyle/>
          <a:p>
            <a:pPr algn="ctr"/>
            <a:r>
              <a:rPr lang="en-US" dirty="0"/>
              <a:t>JAG PPAs and</a:t>
            </a:r>
            <a:br>
              <a:rPr lang="en-US" dirty="0"/>
            </a:br>
            <a:r>
              <a:rPr lang="en-US" dirty="0"/>
              <a:t>Priority of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556C-AC36-430F-B20E-C5BAB2B8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438400"/>
            <a:ext cx="63246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Prevention and Education</a:t>
            </a:r>
          </a:p>
          <a:p>
            <a:pPr marL="0" indent="0">
              <a:buNone/>
            </a:pPr>
            <a:endParaRPr lang="en-US" sz="1200" b="1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Gang Initiatives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Juvenile Delinquency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Substance  Abuse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School Violence</a:t>
            </a:r>
          </a:p>
        </p:txBody>
      </p:sp>
    </p:spTree>
    <p:extLst>
      <p:ext uri="{BB962C8B-B14F-4D97-AF65-F5344CB8AC3E}">
        <p14:creationId xmlns:p14="http://schemas.microsoft.com/office/powerpoint/2010/main" val="24605467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00E6-C71E-402D-9BCD-28B67ED6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752600"/>
            <a:ext cx="65532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Law Enforcement</a:t>
            </a:r>
          </a:p>
          <a:p>
            <a:pPr marL="0" indent="0">
              <a:buNone/>
            </a:pPr>
            <a:endParaRPr lang="en-US" sz="1200" b="1" dirty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Gang Violence Reduction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Violent Crime Reduction Initiatives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Drug Enforcement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Gun Violence Reduction</a:t>
            </a:r>
          </a:p>
        </p:txBody>
      </p:sp>
    </p:spTree>
    <p:extLst>
      <p:ext uri="{BB962C8B-B14F-4D97-AF65-F5344CB8AC3E}">
        <p14:creationId xmlns:p14="http://schemas.microsoft.com/office/powerpoint/2010/main" val="13514990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2074</TotalTime>
  <Words>1677</Words>
  <Application>Microsoft Office PowerPoint</Application>
  <PresentationFormat>On-screen Show (4:3)</PresentationFormat>
  <Paragraphs>243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Tahoma</vt:lpstr>
      <vt:lpstr>Times New Roman</vt:lpstr>
      <vt:lpstr>Wingdings</vt:lpstr>
      <vt:lpstr>01018438</vt:lpstr>
      <vt:lpstr>2019 Bidders’ Conference</vt:lpstr>
      <vt:lpstr>History of BSCC</vt:lpstr>
      <vt:lpstr>Introduction to the Edward Byrne Memorial Justice Assistance Grant</vt:lpstr>
      <vt:lpstr>Important Dates</vt:lpstr>
      <vt:lpstr>California's State Strategy</vt:lpstr>
      <vt:lpstr> </vt:lpstr>
      <vt:lpstr>PowerPoint Presentation</vt:lpstr>
      <vt:lpstr>JAG PPAs and Priority of Need</vt:lpstr>
      <vt:lpstr>PowerPoint Presentation</vt:lpstr>
      <vt:lpstr>PowerPoint Presentation</vt:lpstr>
      <vt:lpstr>Frequently Asked Questions</vt:lpstr>
      <vt:lpstr>Project Description</vt:lpstr>
      <vt:lpstr> </vt:lpstr>
      <vt:lpstr>Funding Categories</vt:lpstr>
      <vt:lpstr>Funding Thresholds</vt:lpstr>
      <vt:lpstr>Important Notes:</vt:lpstr>
      <vt:lpstr>Multi-County Partnerships</vt:lpstr>
      <vt:lpstr>Criteria for Non-Governmental Organizations (NGOs) that Receive Grant Funds</vt:lpstr>
      <vt:lpstr>PowerPoint Presentation</vt:lpstr>
      <vt:lpstr>PowerPoint Presentation</vt:lpstr>
      <vt:lpstr>Local JAG Steering Committee: Overview</vt:lpstr>
      <vt:lpstr>Local Steering Committee Responsibilities </vt:lpstr>
      <vt:lpstr>PowerPoint Presentation</vt:lpstr>
      <vt:lpstr>PowerPoint Presentation</vt:lpstr>
      <vt:lpstr>Letters of Agreements and Operational Agreements</vt:lpstr>
      <vt:lpstr>PowerPoint Presentation</vt:lpstr>
      <vt:lpstr>Administrative Requirements</vt:lpstr>
      <vt:lpstr>Debarment, Fraud, Theft or Embezzlement</vt:lpstr>
      <vt:lpstr>PowerPoint Presentation</vt:lpstr>
      <vt:lpstr>Evidence-Based, Innovative and Promising Strategies</vt:lpstr>
      <vt:lpstr>Evidence-Based, Innovative and Promising Strategies (continued)</vt:lpstr>
      <vt:lpstr>PowerPoint Presentation</vt:lpstr>
      <vt:lpstr>Budget</vt:lpstr>
      <vt:lpstr>Proposal Evaluation Process, Data Collection Reporting and Evaluation Requirements</vt:lpstr>
      <vt:lpstr>RFP Process</vt:lpstr>
      <vt:lpstr>JAG Proposal Checklist</vt:lpstr>
      <vt:lpstr>Contact Information for JAG Staff  </vt:lpstr>
    </vt:vector>
  </TitlesOfParts>
  <Company>California Technology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Kally Pile</dc:creator>
  <cp:keywords/>
  <cp:lastModifiedBy>McDaniel, Daryle@BSCC</cp:lastModifiedBy>
  <cp:revision>161</cp:revision>
  <cp:lastPrinted>2019-01-22T19:04:10Z</cp:lastPrinted>
  <dcterms:created xsi:type="dcterms:W3CDTF">2014-07-24T16:31:56Z</dcterms:created>
  <dcterms:modified xsi:type="dcterms:W3CDTF">2019-01-22T20:32:06Z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