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67"/>
  </p:notesMasterIdLst>
  <p:handoutMasterIdLst>
    <p:handoutMasterId r:id="rId68"/>
  </p:handoutMasterIdLst>
  <p:sldIdLst>
    <p:sldId id="309" r:id="rId5"/>
    <p:sldId id="264" r:id="rId6"/>
    <p:sldId id="329" r:id="rId7"/>
    <p:sldId id="298" r:id="rId8"/>
    <p:sldId id="327" r:id="rId9"/>
    <p:sldId id="331" r:id="rId10"/>
    <p:sldId id="335" r:id="rId11"/>
    <p:sldId id="334" r:id="rId12"/>
    <p:sldId id="458" r:id="rId13"/>
    <p:sldId id="469" r:id="rId14"/>
    <p:sldId id="339" r:id="rId15"/>
    <p:sldId id="514" r:id="rId16"/>
    <p:sldId id="518" r:id="rId17"/>
    <p:sldId id="519" r:id="rId18"/>
    <p:sldId id="351" r:id="rId19"/>
    <p:sldId id="520" r:id="rId20"/>
    <p:sldId id="533" r:id="rId21"/>
    <p:sldId id="353" r:id="rId22"/>
    <p:sldId id="491" r:id="rId23"/>
    <p:sldId id="447" r:id="rId24"/>
    <p:sldId id="497" r:id="rId25"/>
    <p:sldId id="494" r:id="rId26"/>
    <p:sldId id="450" r:id="rId27"/>
    <p:sldId id="525" r:id="rId28"/>
    <p:sldId id="526" r:id="rId29"/>
    <p:sldId id="527" r:id="rId30"/>
    <p:sldId id="528" r:id="rId31"/>
    <p:sldId id="529" r:id="rId32"/>
    <p:sldId id="489" r:id="rId33"/>
    <p:sldId id="490" r:id="rId34"/>
    <p:sldId id="459" r:id="rId35"/>
    <p:sldId id="530" r:id="rId36"/>
    <p:sldId id="472" r:id="rId37"/>
    <p:sldId id="531" r:id="rId38"/>
    <p:sldId id="474" r:id="rId39"/>
    <p:sldId id="471" r:id="rId40"/>
    <p:sldId id="455" r:id="rId41"/>
    <p:sldId id="464" r:id="rId42"/>
    <p:sldId id="463" r:id="rId43"/>
    <p:sldId id="502" r:id="rId44"/>
    <p:sldId id="503" r:id="rId45"/>
    <p:sldId id="504" r:id="rId46"/>
    <p:sldId id="506" r:id="rId47"/>
    <p:sldId id="505" r:id="rId48"/>
    <p:sldId id="507" r:id="rId49"/>
    <p:sldId id="508" r:id="rId50"/>
    <p:sldId id="509" r:id="rId51"/>
    <p:sldId id="532" r:id="rId52"/>
    <p:sldId id="510" r:id="rId53"/>
    <p:sldId id="511" r:id="rId54"/>
    <p:sldId id="466" r:id="rId55"/>
    <p:sldId id="465" r:id="rId56"/>
    <p:sldId id="475" r:id="rId57"/>
    <p:sldId id="468" r:id="rId58"/>
    <p:sldId id="476" r:id="rId59"/>
    <p:sldId id="477" r:id="rId60"/>
    <p:sldId id="454" r:id="rId61"/>
    <p:sldId id="478" r:id="rId62"/>
    <p:sldId id="480" r:id="rId63"/>
    <p:sldId id="467" r:id="rId64"/>
    <p:sldId id="481" r:id="rId65"/>
    <p:sldId id="48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1F4388"/>
    <a:srgbClr val="0070C0"/>
    <a:srgbClr val="404040"/>
    <a:srgbClr val="7030A0"/>
    <a:srgbClr val="00B0F0"/>
    <a:srgbClr val="37C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7427" autoAdjust="0"/>
  </p:normalViewPr>
  <p:slideViewPr>
    <p:cSldViewPr snapToGrid="0" showGuides="1">
      <p:cViewPr varScale="1">
        <p:scale>
          <a:sx n="96" d="100"/>
          <a:sy n="96" d="100"/>
        </p:scale>
        <p:origin x="270" y="72"/>
      </p:cViewPr>
      <p:guideLst>
        <p:guide orient="horz" pos="2160"/>
        <p:guide pos="3840"/>
      </p:guideLst>
    </p:cSldViewPr>
  </p:slideViewPr>
  <p:outlineViewPr>
    <p:cViewPr>
      <p:scale>
        <a:sx n="33" d="100"/>
        <a:sy n="33" d="100"/>
      </p:scale>
      <p:origin x="0" y="-3006"/>
    </p:cViewPr>
  </p:outlineViewPr>
  <p:notesTextViewPr>
    <p:cViewPr>
      <p:scale>
        <a:sx n="3" d="2"/>
        <a:sy n="3" d="2"/>
      </p:scale>
      <p:origin x="0" y="0"/>
    </p:cViewPr>
  </p:notesTextViewPr>
  <p:sorterViewPr>
    <p:cViewPr>
      <p:scale>
        <a:sx n="114" d="100"/>
        <a:sy n="114" d="100"/>
      </p:scale>
      <p:origin x="0" y="-1476"/>
    </p:cViewPr>
  </p:sorterViewPr>
  <p:notesViewPr>
    <p:cSldViewPr snapToGrid="0" showGuides="1">
      <p:cViewPr>
        <p:scale>
          <a:sx n="50" d="100"/>
          <a:sy n="50" d="100"/>
        </p:scale>
        <p:origin x="4548" y="105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FA8042-29A1-4486-A765-7552698406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8D8449A-A734-4B2E-9806-61303F24B6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249263-8DF9-4907-970E-1CFD040DC73A}" type="datetimeFigureOut">
              <a:rPr lang="en-US" smtClean="0"/>
              <a:t>5/5/2023</a:t>
            </a:fld>
            <a:endParaRPr lang="en-US" dirty="0"/>
          </a:p>
        </p:txBody>
      </p:sp>
      <p:sp>
        <p:nvSpPr>
          <p:cNvPr id="4" name="Footer Placeholder 3">
            <a:extLst>
              <a:ext uri="{FF2B5EF4-FFF2-40B4-BE49-F238E27FC236}">
                <a16:creationId xmlns:a16="http://schemas.microsoft.com/office/drawing/2014/main" id="{F6605C2A-990C-4531-8CBF-BC3BEC0AF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7358FE-F7D5-4C85-B0FD-2394F7F877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AE485-B3C6-4830-BBC8-C6E008BDD690}" type="slidenum">
              <a:rPr lang="en-US" smtClean="0"/>
              <a:t>‹#›</a:t>
            </a:fld>
            <a:endParaRPr lang="en-US"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0B412-7BFF-46C7-AB5E-DE35F66C9933}" type="datetimeFigureOut">
              <a:rPr lang="en-US" noProof="0" smtClean="0"/>
              <a:t>5/5/2023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ACE04-E13C-4837-B6DD-B388E7CAA05E}" type="slidenum">
              <a:rPr lang="en-US" noProof="0" smtClean="0"/>
              <a:t>‹#›</a:t>
            </a:fld>
            <a:endParaRPr lang="en-US" noProof="0"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385ACE04-E13C-4837-B6DD-B388E7CAA05E}" type="slidenum">
              <a:rPr lang="en-US" smtClean="0"/>
              <a:t>1</a:t>
            </a:fld>
            <a:endParaRPr lang="en-US" dirty="0"/>
          </a:p>
        </p:txBody>
      </p:sp>
    </p:spTree>
    <p:extLst>
      <p:ext uri="{BB962C8B-B14F-4D97-AF65-F5344CB8AC3E}">
        <p14:creationId xmlns:p14="http://schemas.microsoft.com/office/powerpoint/2010/main" val="36992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10</a:t>
            </a:fld>
            <a:endParaRPr lang="en-US" noProof="0" dirty="0"/>
          </a:p>
        </p:txBody>
      </p:sp>
    </p:spTree>
    <p:extLst>
      <p:ext uri="{BB962C8B-B14F-4D97-AF65-F5344CB8AC3E}">
        <p14:creationId xmlns:p14="http://schemas.microsoft.com/office/powerpoint/2010/main" val="55447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11</a:t>
            </a:fld>
            <a:endParaRPr lang="en-US" noProof="0" dirty="0"/>
          </a:p>
        </p:txBody>
      </p:sp>
    </p:spTree>
    <p:extLst>
      <p:ext uri="{BB962C8B-B14F-4D97-AF65-F5344CB8AC3E}">
        <p14:creationId xmlns:p14="http://schemas.microsoft.com/office/powerpoint/2010/main" val="316775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12</a:t>
            </a:fld>
            <a:endParaRPr lang="en-US" noProof="0" dirty="0"/>
          </a:p>
        </p:txBody>
      </p:sp>
    </p:spTree>
    <p:extLst>
      <p:ext uri="{BB962C8B-B14F-4D97-AF65-F5344CB8AC3E}">
        <p14:creationId xmlns:p14="http://schemas.microsoft.com/office/powerpoint/2010/main" val="2716062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15</a:t>
            </a:fld>
            <a:endParaRPr lang="en-US" noProof="0" dirty="0"/>
          </a:p>
        </p:txBody>
      </p:sp>
    </p:spTree>
    <p:extLst>
      <p:ext uri="{BB962C8B-B14F-4D97-AF65-F5344CB8AC3E}">
        <p14:creationId xmlns:p14="http://schemas.microsoft.com/office/powerpoint/2010/main" val="3906243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17</a:t>
            </a:fld>
            <a:endParaRPr lang="en-US" noProof="0" dirty="0"/>
          </a:p>
        </p:txBody>
      </p:sp>
    </p:spTree>
    <p:extLst>
      <p:ext uri="{BB962C8B-B14F-4D97-AF65-F5344CB8AC3E}">
        <p14:creationId xmlns:p14="http://schemas.microsoft.com/office/powerpoint/2010/main" val="2319159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18</a:t>
            </a:fld>
            <a:endParaRPr lang="en-US" noProof="0" dirty="0"/>
          </a:p>
        </p:txBody>
      </p:sp>
    </p:spTree>
    <p:extLst>
      <p:ext uri="{BB962C8B-B14F-4D97-AF65-F5344CB8AC3E}">
        <p14:creationId xmlns:p14="http://schemas.microsoft.com/office/powerpoint/2010/main" val="4108778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19</a:t>
            </a:fld>
            <a:endParaRPr lang="en-US" noProof="0" dirty="0"/>
          </a:p>
        </p:txBody>
      </p:sp>
    </p:spTree>
    <p:extLst>
      <p:ext uri="{BB962C8B-B14F-4D97-AF65-F5344CB8AC3E}">
        <p14:creationId xmlns:p14="http://schemas.microsoft.com/office/powerpoint/2010/main" val="1821202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20</a:t>
            </a:fld>
            <a:endParaRPr lang="en-US" noProof="0" dirty="0"/>
          </a:p>
        </p:txBody>
      </p:sp>
    </p:spTree>
    <p:extLst>
      <p:ext uri="{BB962C8B-B14F-4D97-AF65-F5344CB8AC3E}">
        <p14:creationId xmlns:p14="http://schemas.microsoft.com/office/powerpoint/2010/main" val="885067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21</a:t>
            </a:fld>
            <a:endParaRPr lang="en-US" noProof="0" dirty="0"/>
          </a:p>
        </p:txBody>
      </p:sp>
    </p:spTree>
    <p:extLst>
      <p:ext uri="{BB962C8B-B14F-4D97-AF65-F5344CB8AC3E}">
        <p14:creationId xmlns:p14="http://schemas.microsoft.com/office/powerpoint/2010/main" val="596324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22</a:t>
            </a:fld>
            <a:endParaRPr lang="en-US" noProof="0" dirty="0"/>
          </a:p>
        </p:txBody>
      </p:sp>
    </p:spTree>
    <p:extLst>
      <p:ext uri="{BB962C8B-B14F-4D97-AF65-F5344CB8AC3E}">
        <p14:creationId xmlns:p14="http://schemas.microsoft.com/office/powerpoint/2010/main" val="47602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a:t>
            </a:fld>
            <a:endParaRPr lang="en-US" noProof="0" dirty="0"/>
          </a:p>
        </p:txBody>
      </p:sp>
    </p:spTree>
    <p:extLst>
      <p:ext uri="{BB962C8B-B14F-4D97-AF65-F5344CB8AC3E}">
        <p14:creationId xmlns:p14="http://schemas.microsoft.com/office/powerpoint/2010/main" val="429524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23</a:t>
            </a:fld>
            <a:endParaRPr lang="en-US" noProof="0" dirty="0"/>
          </a:p>
        </p:txBody>
      </p:sp>
    </p:spTree>
    <p:extLst>
      <p:ext uri="{BB962C8B-B14F-4D97-AF65-F5344CB8AC3E}">
        <p14:creationId xmlns:p14="http://schemas.microsoft.com/office/powerpoint/2010/main" val="80595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24</a:t>
            </a:fld>
            <a:endParaRPr lang="en-US" noProof="0" dirty="0"/>
          </a:p>
        </p:txBody>
      </p:sp>
    </p:spTree>
    <p:extLst>
      <p:ext uri="{BB962C8B-B14F-4D97-AF65-F5344CB8AC3E}">
        <p14:creationId xmlns:p14="http://schemas.microsoft.com/office/powerpoint/2010/main" val="2443347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25</a:t>
            </a:fld>
            <a:endParaRPr lang="en-US" noProof="0" dirty="0"/>
          </a:p>
        </p:txBody>
      </p:sp>
    </p:spTree>
    <p:extLst>
      <p:ext uri="{BB962C8B-B14F-4D97-AF65-F5344CB8AC3E}">
        <p14:creationId xmlns:p14="http://schemas.microsoft.com/office/powerpoint/2010/main" val="3863957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26</a:t>
            </a:fld>
            <a:endParaRPr lang="en-US" noProof="0" dirty="0"/>
          </a:p>
        </p:txBody>
      </p:sp>
    </p:spTree>
    <p:extLst>
      <p:ext uri="{BB962C8B-B14F-4D97-AF65-F5344CB8AC3E}">
        <p14:creationId xmlns:p14="http://schemas.microsoft.com/office/powerpoint/2010/main" val="2698167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27</a:t>
            </a:fld>
            <a:endParaRPr lang="en-US" noProof="0" dirty="0"/>
          </a:p>
        </p:txBody>
      </p:sp>
    </p:spTree>
    <p:extLst>
      <p:ext uri="{BB962C8B-B14F-4D97-AF65-F5344CB8AC3E}">
        <p14:creationId xmlns:p14="http://schemas.microsoft.com/office/powerpoint/2010/main" val="2850710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ACE04-E13C-4837-B6DD-B388E7CAA0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417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ACE04-E13C-4837-B6DD-B388E7CAA0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172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31</a:t>
            </a:fld>
            <a:endParaRPr lang="en-US" noProof="0" dirty="0"/>
          </a:p>
        </p:txBody>
      </p:sp>
    </p:spTree>
    <p:extLst>
      <p:ext uri="{BB962C8B-B14F-4D97-AF65-F5344CB8AC3E}">
        <p14:creationId xmlns:p14="http://schemas.microsoft.com/office/powerpoint/2010/main" val="4161741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32</a:t>
            </a:fld>
            <a:endParaRPr lang="en-US" noProof="0" dirty="0"/>
          </a:p>
        </p:txBody>
      </p:sp>
    </p:spTree>
    <p:extLst>
      <p:ext uri="{BB962C8B-B14F-4D97-AF65-F5344CB8AC3E}">
        <p14:creationId xmlns:p14="http://schemas.microsoft.com/office/powerpoint/2010/main" val="4155415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33</a:t>
            </a:fld>
            <a:endParaRPr lang="en-US" noProof="0" dirty="0"/>
          </a:p>
        </p:txBody>
      </p:sp>
    </p:spTree>
    <p:extLst>
      <p:ext uri="{BB962C8B-B14F-4D97-AF65-F5344CB8AC3E}">
        <p14:creationId xmlns:p14="http://schemas.microsoft.com/office/powerpoint/2010/main" val="19558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a:t>
            </a:fld>
            <a:endParaRPr lang="en-US" noProof="0" dirty="0"/>
          </a:p>
        </p:txBody>
      </p:sp>
    </p:spTree>
    <p:extLst>
      <p:ext uri="{BB962C8B-B14F-4D97-AF65-F5344CB8AC3E}">
        <p14:creationId xmlns:p14="http://schemas.microsoft.com/office/powerpoint/2010/main" val="2416730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34</a:t>
            </a:fld>
            <a:endParaRPr lang="en-US" noProof="0" dirty="0"/>
          </a:p>
        </p:txBody>
      </p:sp>
    </p:spTree>
    <p:extLst>
      <p:ext uri="{BB962C8B-B14F-4D97-AF65-F5344CB8AC3E}">
        <p14:creationId xmlns:p14="http://schemas.microsoft.com/office/powerpoint/2010/main" val="1731830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35</a:t>
            </a:fld>
            <a:endParaRPr lang="en-US" noProof="0" dirty="0"/>
          </a:p>
        </p:txBody>
      </p:sp>
    </p:spTree>
    <p:extLst>
      <p:ext uri="{BB962C8B-B14F-4D97-AF65-F5344CB8AC3E}">
        <p14:creationId xmlns:p14="http://schemas.microsoft.com/office/powerpoint/2010/main" val="3938384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36</a:t>
            </a:fld>
            <a:endParaRPr lang="en-US" noProof="0" dirty="0"/>
          </a:p>
        </p:txBody>
      </p:sp>
    </p:spTree>
    <p:extLst>
      <p:ext uri="{BB962C8B-B14F-4D97-AF65-F5344CB8AC3E}">
        <p14:creationId xmlns:p14="http://schemas.microsoft.com/office/powerpoint/2010/main" val="3829539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37</a:t>
            </a:fld>
            <a:endParaRPr lang="en-US" noProof="0" dirty="0"/>
          </a:p>
        </p:txBody>
      </p:sp>
    </p:spTree>
    <p:extLst>
      <p:ext uri="{BB962C8B-B14F-4D97-AF65-F5344CB8AC3E}">
        <p14:creationId xmlns:p14="http://schemas.microsoft.com/office/powerpoint/2010/main" val="1484895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38</a:t>
            </a:fld>
            <a:endParaRPr lang="en-US" noProof="0" dirty="0"/>
          </a:p>
        </p:txBody>
      </p:sp>
    </p:spTree>
    <p:extLst>
      <p:ext uri="{BB962C8B-B14F-4D97-AF65-F5344CB8AC3E}">
        <p14:creationId xmlns:p14="http://schemas.microsoft.com/office/powerpoint/2010/main" val="902784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39</a:t>
            </a:fld>
            <a:endParaRPr lang="en-US" noProof="0" dirty="0"/>
          </a:p>
        </p:txBody>
      </p:sp>
    </p:spTree>
    <p:extLst>
      <p:ext uri="{BB962C8B-B14F-4D97-AF65-F5344CB8AC3E}">
        <p14:creationId xmlns:p14="http://schemas.microsoft.com/office/powerpoint/2010/main" val="2090868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40</a:t>
            </a:fld>
            <a:endParaRPr lang="en-US" noProof="0" dirty="0"/>
          </a:p>
        </p:txBody>
      </p:sp>
    </p:spTree>
    <p:extLst>
      <p:ext uri="{BB962C8B-B14F-4D97-AF65-F5344CB8AC3E}">
        <p14:creationId xmlns:p14="http://schemas.microsoft.com/office/powerpoint/2010/main" val="538758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41</a:t>
            </a:fld>
            <a:endParaRPr lang="en-US" noProof="0" dirty="0"/>
          </a:p>
        </p:txBody>
      </p:sp>
    </p:spTree>
    <p:extLst>
      <p:ext uri="{BB962C8B-B14F-4D97-AF65-F5344CB8AC3E}">
        <p14:creationId xmlns:p14="http://schemas.microsoft.com/office/powerpoint/2010/main" val="3088042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42</a:t>
            </a:fld>
            <a:endParaRPr lang="en-US" noProof="0" dirty="0"/>
          </a:p>
        </p:txBody>
      </p:sp>
    </p:spTree>
    <p:extLst>
      <p:ext uri="{BB962C8B-B14F-4D97-AF65-F5344CB8AC3E}">
        <p14:creationId xmlns:p14="http://schemas.microsoft.com/office/powerpoint/2010/main" val="3350537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43</a:t>
            </a:fld>
            <a:endParaRPr lang="en-US" noProof="0" dirty="0"/>
          </a:p>
        </p:txBody>
      </p:sp>
    </p:spTree>
    <p:extLst>
      <p:ext uri="{BB962C8B-B14F-4D97-AF65-F5344CB8AC3E}">
        <p14:creationId xmlns:p14="http://schemas.microsoft.com/office/powerpoint/2010/main" val="1021812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a:t>
            </a:fld>
            <a:endParaRPr lang="en-US" noProof="0" dirty="0"/>
          </a:p>
        </p:txBody>
      </p:sp>
    </p:spTree>
    <p:extLst>
      <p:ext uri="{BB962C8B-B14F-4D97-AF65-F5344CB8AC3E}">
        <p14:creationId xmlns:p14="http://schemas.microsoft.com/office/powerpoint/2010/main" val="40932781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44</a:t>
            </a:fld>
            <a:endParaRPr lang="en-US" noProof="0" dirty="0"/>
          </a:p>
        </p:txBody>
      </p:sp>
    </p:spTree>
    <p:extLst>
      <p:ext uri="{BB962C8B-B14F-4D97-AF65-F5344CB8AC3E}">
        <p14:creationId xmlns:p14="http://schemas.microsoft.com/office/powerpoint/2010/main" val="3368928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45</a:t>
            </a:fld>
            <a:endParaRPr lang="en-US" noProof="0" dirty="0"/>
          </a:p>
        </p:txBody>
      </p:sp>
    </p:spTree>
    <p:extLst>
      <p:ext uri="{BB962C8B-B14F-4D97-AF65-F5344CB8AC3E}">
        <p14:creationId xmlns:p14="http://schemas.microsoft.com/office/powerpoint/2010/main" val="306993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46</a:t>
            </a:fld>
            <a:endParaRPr lang="en-US" noProof="0" dirty="0"/>
          </a:p>
        </p:txBody>
      </p:sp>
    </p:spTree>
    <p:extLst>
      <p:ext uri="{BB962C8B-B14F-4D97-AF65-F5344CB8AC3E}">
        <p14:creationId xmlns:p14="http://schemas.microsoft.com/office/powerpoint/2010/main" val="3281974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47</a:t>
            </a:fld>
            <a:endParaRPr lang="en-US" noProof="0" dirty="0"/>
          </a:p>
        </p:txBody>
      </p:sp>
    </p:spTree>
    <p:extLst>
      <p:ext uri="{BB962C8B-B14F-4D97-AF65-F5344CB8AC3E}">
        <p14:creationId xmlns:p14="http://schemas.microsoft.com/office/powerpoint/2010/main" val="115691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48</a:t>
            </a:fld>
            <a:endParaRPr lang="en-US" noProof="0" dirty="0"/>
          </a:p>
        </p:txBody>
      </p:sp>
    </p:spTree>
    <p:extLst>
      <p:ext uri="{BB962C8B-B14F-4D97-AF65-F5344CB8AC3E}">
        <p14:creationId xmlns:p14="http://schemas.microsoft.com/office/powerpoint/2010/main" val="3066959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49</a:t>
            </a:fld>
            <a:endParaRPr lang="en-US" noProof="0" dirty="0"/>
          </a:p>
        </p:txBody>
      </p:sp>
    </p:spTree>
    <p:extLst>
      <p:ext uri="{BB962C8B-B14F-4D97-AF65-F5344CB8AC3E}">
        <p14:creationId xmlns:p14="http://schemas.microsoft.com/office/powerpoint/2010/main" val="27309720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50</a:t>
            </a:fld>
            <a:endParaRPr lang="en-US" noProof="0" dirty="0"/>
          </a:p>
        </p:txBody>
      </p:sp>
    </p:spTree>
    <p:extLst>
      <p:ext uri="{BB962C8B-B14F-4D97-AF65-F5344CB8AC3E}">
        <p14:creationId xmlns:p14="http://schemas.microsoft.com/office/powerpoint/2010/main" val="1408225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51</a:t>
            </a:fld>
            <a:endParaRPr lang="en-US" noProof="0" dirty="0"/>
          </a:p>
        </p:txBody>
      </p:sp>
    </p:spTree>
    <p:extLst>
      <p:ext uri="{BB962C8B-B14F-4D97-AF65-F5344CB8AC3E}">
        <p14:creationId xmlns:p14="http://schemas.microsoft.com/office/powerpoint/2010/main" val="632456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52</a:t>
            </a:fld>
            <a:endParaRPr lang="en-US" noProof="0" dirty="0"/>
          </a:p>
        </p:txBody>
      </p:sp>
    </p:spTree>
    <p:extLst>
      <p:ext uri="{BB962C8B-B14F-4D97-AF65-F5344CB8AC3E}">
        <p14:creationId xmlns:p14="http://schemas.microsoft.com/office/powerpoint/2010/main" val="9143907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53</a:t>
            </a:fld>
            <a:endParaRPr lang="en-US" noProof="0" dirty="0"/>
          </a:p>
        </p:txBody>
      </p:sp>
    </p:spTree>
    <p:extLst>
      <p:ext uri="{BB962C8B-B14F-4D97-AF65-F5344CB8AC3E}">
        <p14:creationId xmlns:p14="http://schemas.microsoft.com/office/powerpoint/2010/main" val="226259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a:t>
            </a:fld>
            <a:endParaRPr lang="en-US" noProof="0" dirty="0"/>
          </a:p>
        </p:txBody>
      </p:sp>
    </p:spTree>
    <p:extLst>
      <p:ext uri="{BB962C8B-B14F-4D97-AF65-F5344CB8AC3E}">
        <p14:creationId xmlns:p14="http://schemas.microsoft.com/office/powerpoint/2010/main" val="1239399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54</a:t>
            </a:fld>
            <a:endParaRPr lang="en-US" noProof="0" dirty="0"/>
          </a:p>
        </p:txBody>
      </p:sp>
    </p:spTree>
    <p:extLst>
      <p:ext uri="{BB962C8B-B14F-4D97-AF65-F5344CB8AC3E}">
        <p14:creationId xmlns:p14="http://schemas.microsoft.com/office/powerpoint/2010/main" val="28883843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55</a:t>
            </a:fld>
            <a:endParaRPr lang="en-US" noProof="0" dirty="0"/>
          </a:p>
        </p:txBody>
      </p:sp>
    </p:spTree>
    <p:extLst>
      <p:ext uri="{BB962C8B-B14F-4D97-AF65-F5344CB8AC3E}">
        <p14:creationId xmlns:p14="http://schemas.microsoft.com/office/powerpoint/2010/main" val="21654615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56</a:t>
            </a:fld>
            <a:endParaRPr lang="en-US" noProof="0" dirty="0"/>
          </a:p>
        </p:txBody>
      </p:sp>
    </p:spTree>
    <p:extLst>
      <p:ext uri="{BB962C8B-B14F-4D97-AF65-F5344CB8AC3E}">
        <p14:creationId xmlns:p14="http://schemas.microsoft.com/office/powerpoint/2010/main" val="17719932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57</a:t>
            </a:fld>
            <a:endParaRPr lang="en-US" noProof="0" dirty="0"/>
          </a:p>
        </p:txBody>
      </p:sp>
    </p:spTree>
    <p:extLst>
      <p:ext uri="{BB962C8B-B14F-4D97-AF65-F5344CB8AC3E}">
        <p14:creationId xmlns:p14="http://schemas.microsoft.com/office/powerpoint/2010/main" val="8829034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58</a:t>
            </a:fld>
            <a:endParaRPr lang="en-US" noProof="0" dirty="0"/>
          </a:p>
        </p:txBody>
      </p:sp>
    </p:spTree>
    <p:extLst>
      <p:ext uri="{BB962C8B-B14F-4D97-AF65-F5344CB8AC3E}">
        <p14:creationId xmlns:p14="http://schemas.microsoft.com/office/powerpoint/2010/main" val="23479091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59</a:t>
            </a:fld>
            <a:endParaRPr lang="en-US" noProof="0" dirty="0"/>
          </a:p>
        </p:txBody>
      </p:sp>
    </p:spTree>
    <p:extLst>
      <p:ext uri="{BB962C8B-B14F-4D97-AF65-F5344CB8AC3E}">
        <p14:creationId xmlns:p14="http://schemas.microsoft.com/office/powerpoint/2010/main" val="28014788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60</a:t>
            </a:fld>
            <a:endParaRPr lang="en-US" noProof="0" dirty="0"/>
          </a:p>
        </p:txBody>
      </p:sp>
    </p:spTree>
    <p:extLst>
      <p:ext uri="{BB962C8B-B14F-4D97-AF65-F5344CB8AC3E}">
        <p14:creationId xmlns:p14="http://schemas.microsoft.com/office/powerpoint/2010/main" val="831922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61</a:t>
            </a:fld>
            <a:endParaRPr lang="en-US" noProof="0" dirty="0"/>
          </a:p>
        </p:txBody>
      </p:sp>
    </p:spTree>
    <p:extLst>
      <p:ext uri="{BB962C8B-B14F-4D97-AF65-F5344CB8AC3E}">
        <p14:creationId xmlns:p14="http://schemas.microsoft.com/office/powerpoint/2010/main" val="42623011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62</a:t>
            </a:fld>
            <a:endParaRPr lang="en-US" noProof="0" dirty="0"/>
          </a:p>
        </p:txBody>
      </p:sp>
    </p:spTree>
    <p:extLst>
      <p:ext uri="{BB962C8B-B14F-4D97-AF65-F5344CB8AC3E}">
        <p14:creationId xmlns:p14="http://schemas.microsoft.com/office/powerpoint/2010/main" val="329975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6</a:t>
            </a:fld>
            <a:endParaRPr lang="en-US" noProof="0" dirty="0"/>
          </a:p>
        </p:txBody>
      </p:sp>
    </p:spTree>
    <p:extLst>
      <p:ext uri="{BB962C8B-B14F-4D97-AF65-F5344CB8AC3E}">
        <p14:creationId xmlns:p14="http://schemas.microsoft.com/office/powerpoint/2010/main" val="111296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7</a:t>
            </a:fld>
            <a:endParaRPr lang="en-US" noProof="0" dirty="0"/>
          </a:p>
        </p:txBody>
      </p:sp>
    </p:spTree>
    <p:extLst>
      <p:ext uri="{BB962C8B-B14F-4D97-AF65-F5344CB8AC3E}">
        <p14:creationId xmlns:p14="http://schemas.microsoft.com/office/powerpoint/2010/main" val="194106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8</a:t>
            </a:fld>
            <a:endParaRPr lang="en-US" noProof="0" dirty="0"/>
          </a:p>
        </p:txBody>
      </p:sp>
    </p:spTree>
    <p:extLst>
      <p:ext uri="{BB962C8B-B14F-4D97-AF65-F5344CB8AC3E}">
        <p14:creationId xmlns:p14="http://schemas.microsoft.com/office/powerpoint/2010/main" val="160092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9</a:t>
            </a:fld>
            <a:endParaRPr lang="en-US" noProof="0" dirty="0"/>
          </a:p>
        </p:txBody>
      </p:sp>
    </p:spTree>
    <p:extLst>
      <p:ext uri="{BB962C8B-B14F-4D97-AF65-F5344CB8AC3E}">
        <p14:creationId xmlns:p14="http://schemas.microsoft.com/office/powerpoint/2010/main" val="4247094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82E5-8FA2-4056-805F-EF36F7066893}"/>
              </a:ext>
            </a:extLst>
          </p:cNvPr>
          <p:cNvSpPr>
            <a:spLocks noGrp="1"/>
          </p:cNvSpPr>
          <p:nvPr>
            <p:ph type="ctrTitle" hasCustomPrompt="1"/>
          </p:nvPr>
        </p:nvSpPr>
        <p:spPr>
          <a:xfrm>
            <a:off x="4686300" y="2726872"/>
            <a:ext cx="7233557" cy="832077"/>
          </a:xfrm>
        </p:spPr>
        <p:txBody>
          <a:bodyPr anchor="b">
            <a:normAutofit/>
          </a:bodyPr>
          <a:lstStyle>
            <a:lvl1pPr algn="l">
              <a:defRPr sz="4800" b="1" cap="all" baseline="0">
                <a:solidFill>
                  <a:schemeClr val="tx1"/>
                </a:solidFill>
              </a:defRPr>
            </a:lvl1pPr>
          </a:lstStyle>
          <a:p>
            <a:r>
              <a:rPr lang="en-US" noProof="0" dirty="0"/>
              <a:t>Presentation title</a:t>
            </a:r>
          </a:p>
        </p:txBody>
      </p:sp>
      <p:sp>
        <p:nvSpPr>
          <p:cNvPr id="3" name="Subtitle 2">
            <a:extLst>
              <a:ext uri="{FF2B5EF4-FFF2-40B4-BE49-F238E27FC236}">
                <a16:creationId xmlns:a16="http://schemas.microsoft.com/office/drawing/2014/main" id="{1C085D6F-874B-44F8-B241-51EF13CA9C8B}"/>
              </a:ext>
            </a:extLst>
          </p:cNvPr>
          <p:cNvSpPr>
            <a:spLocks noGrp="1"/>
          </p:cNvSpPr>
          <p:nvPr>
            <p:ph type="subTitle" idx="1"/>
          </p:nvPr>
        </p:nvSpPr>
        <p:spPr>
          <a:xfrm>
            <a:off x="4686300" y="3569380"/>
            <a:ext cx="7233557"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5/5/2023</a:t>
            </a:fld>
            <a:endParaRPr lang="en-US" noProof="0" dirty="0"/>
          </a:p>
        </p:txBody>
      </p:sp>
      <p:cxnSp>
        <p:nvCxnSpPr>
          <p:cNvPr id="7" name="Straight Connector 6">
            <a:extLst>
              <a:ext uri="{FF2B5EF4-FFF2-40B4-BE49-F238E27FC236}">
                <a16:creationId xmlns:a16="http://schemas.microsoft.com/office/drawing/2014/main" id="{64363625-95D4-4DF0-A1AA-D060728EC426}"/>
              </a:ext>
            </a:extLst>
          </p:cNvPr>
          <p:cNvCxnSpPr>
            <a:cxnSpLocks/>
          </p:cNvCxnSpPr>
          <p:nvPr userDrawn="1"/>
        </p:nvCxnSpPr>
        <p:spPr>
          <a:xfrm>
            <a:off x="4827813" y="4258789"/>
            <a:ext cx="148862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0"/>
            <a:ext cx="4424363" cy="6858000"/>
          </a:xfrm>
          <a:solidFill>
            <a:schemeClr val="bg2"/>
          </a:solidFill>
        </p:spPr>
        <p:txBody>
          <a:bodyPr anchor="ctr"/>
          <a:lstStyle>
            <a:lvl1pPr marL="0" indent="0" algn="ctr">
              <a:buNone/>
              <a:defRPr/>
            </a:lvl1pPr>
          </a:lstStyle>
          <a:p>
            <a:r>
              <a:rPr lang="en-US" noProof="0" dirty="0"/>
              <a:t>Click icon to add picture</a:t>
            </a:r>
          </a:p>
        </p:txBody>
      </p:sp>
      <p:grpSp>
        <p:nvGrpSpPr>
          <p:cNvPr id="17" name="Group 16">
            <a:extLst>
              <a:ext uri="{FF2B5EF4-FFF2-40B4-BE49-F238E27FC236}">
                <a16:creationId xmlns:a16="http://schemas.microsoft.com/office/drawing/2014/main" id="{F58FDFD0-1208-486F-BDA5-368AABAB564A}"/>
              </a:ext>
            </a:extLst>
          </p:cNvPr>
          <p:cNvGrpSpPr/>
          <p:nvPr userDrawn="1"/>
        </p:nvGrpSpPr>
        <p:grpSpPr>
          <a:xfrm>
            <a:off x="4659976" y="2477067"/>
            <a:ext cx="748798" cy="134113"/>
            <a:chOff x="4827813" y="2534636"/>
            <a:chExt cx="996651" cy="178504"/>
          </a:xfrm>
        </p:grpSpPr>
        <p:sp>
          <p:nvSpPr>
            <p:cNvPr id="18" name="Oval 17">
              <a:extLst>
                <a:ext uri="{FF2B5EF4-FFF2-40B4-BE49-F238E27FC236}">
                  <a16:creationId xmlns:a16="http://schemas.microsoft.com/office/drawing/2014/main" id="{96A124ED-524A-4AF5-AC51-8AF836AF9587}"/>
                </a:ext>
              </a:extLst>
            </p:cNvPr>
            <p:cNvSpPr/>
            <p:nvPr/>
          </p:nvSpPr>
          <p:spPr>
            <a:xfrm>
              <a:off x="4827813" y="2534636"/>
              <a:ext cx="178504" cy="178504"/>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Oval 18">
              <a:extLst>
                <a:ext uri="{FF2B5EF4-FFF2-40B4-BE49-F238E27FC236}">
                  <a16:creationId xmlns:a16="http://schemas.microsoft.com/office/drawing/2014/main" id="{202B9A08-FAC4-419C-9846-55F05B4784FF}"/>
                </a:ext>
              </a:extLst>
            </p:cNvPr>
            <p:cNvSpPr/>
            <p:nvPr/>
          </p:nvSpPr>
          <p:spPr>
            <a:xfrm>
              <a:off x="5092508" y="2534636"/>
              <a:ext cx="178504" cy="178504"/>
            </a:xfrm>
            <a:prstGeom prst="ellipse">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F64F5934-C309-4609-813E-30CB3294158A}"/>
                </a:ext>
              </a:extLst>
            </p:cNvPr>
            <p:cNvSpPr/>
            <p:nvPr/>
          </p:nvSpPr>
          <p:spPr>
            <a:xfrm>
              <a:off x="5369234" y="2534636"/>
              <a:ext cx="178504" cy="178504"/>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1" name="Oval 20">
              <a:extLst>
                <a:ext uri="{FF2B5EF4-FFF2-40B4-BE49-F238E27FC236}">
                  <a16:creationId xmlns:a16="http://schemas.microsoft.com/office/drawing/2014/main" id="{18D859FD-29E1-40C6-B48B-B88CA9791650}"/>
                </a:ext>
              </a:extLst>
            </p:cNvPr>
            <p:cNvSpPr/>
            <p:nvPr/>
          </p:nvSpPr>
          <p:spPr>
            <a:xfrm>
              <a:off x="5645960" y="2534636"/>
              <a:ext cx="178504" cy="17850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pic>
        <p:nvPicPr>
          <p:cNvPr id="22" name="Picture 21" descr="A close up of a sign&#10;&#10;Description automatically generated">
            <a:extLst>
              <a:ext uri="{FF2B5EF4-FFF2-40B4-BE49-F238E27FC236}">
                <a16:creationId xmlns:a16="http://schemas.microsoft.com/office/drawing/2014/main" id="{F7AE3A56-9038-4815-B1AF-F7328B63FF26}"/>
              </a:ext>
            </a:extLst>
          </p:cNvPr>
          <p:cNvPicPr>
            <a:picLocks noChangeAspect="1"/>
          </p:cNvPicPr>
          <p:nvPr userDrawn="1"/>
        </p:nvPicPr>
        <p:blipFill>
          <a:blip r:embed="rId2"/>
          <a:stretch>
            <a:fillRect/>
          </a:stretch>
        </p:blipFill>
        <p:spPr>
          <a:xfrm>
            <a:off x="10976195" y="6356350"/>
            <a:ext cx="1117265" cy="396257"/>
          </a:xfrm>
          <a:prstGeom prst="rect">
            <a:avLst/>
          </a:prstGeom>
        </p:spPr>
      </p:pic>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id="{D9C089FD-3BC7-434F-810A-04F78AFC84D2}"/>
              </a:ext>
            </a:extLst>
          </p:cNvPr>
          <p:cNvCxnSpPr>
            <a:cxnSpLocks/>
          </p:cNvCxnSpPr>
          <p:nvPr userDrawn="1"/>
        </p:nvCxnSpPr>
        <p:spPr>
          <a:xfrm>
            <a:off x="-24055" y="1099864"/>
            <a:ext cx="17178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ADD9B49A-F1F0-4B50-81F8-D9985DEED30B}"/>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34" name="Title 1">
            <a:extLst>
              <a:ext uri="{FF2B5EF4-FFF2-40B4-BE49-F238E27FC236}">
                <a16:creationId xmlns:a16="http://schemas.microsoft.com/office/drawing/2014/main" id="{7C46A175-D3AC-4763-B630-E13F63CDFAE2}"/>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387506116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id="{6E8BFC94-FFEC-4290-AC27-760323F21BA3}"/>
              </a:ext>
            </a:extLst>
          </p:cNvPr>
          <p:cNvSpPr>
            <a:spLocks noGrp="1"/>
          </p:cNvSpPr>
          <p:nvPr>
            <p:ph type="body" idx="1" hasCustomPrompt="1"/>
          </p:nvPr>
        </p:nvSpPr>
        <p:spPr>
          <a:xfrm>
            <a:off x="831850" y="4839691"/>
            <a:ext cx="105156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id="{A7389277-B3D3-4AEE-8BE0-0559A7396981}"/>
              </a:ext>
            </a:extLst>
          </p:cNvPr>
          <p:cNvSpPr>
            <a:spLocks noGrp="1"/>
          </p:cNvSpPr>
          <p:nvPr>
            <p:ph type="pic" sz="quarter" idx="13"/>
          </p:nvPr>
        </p:nvSpPr>
        <p:spPr>
          <a:xfrm>
            <a:off x="0" y="0"/>
            <a:ext cx="12192000" cy="3713018"/>
          </a:xfrm>
          <a:solidFill>
            <a:schemeClr val="bg1">
              <a:lumMod val="85000"/>
            </a:schemeClr>
          </a:solidFill>
        </p:spPr>
        <p:txBody>
          <a:bodyPr anchor="ctr">
            <a:normAutofit/>
          </a:bodyPr>
          <a:lstStyle>
            <a:lvl1pPr marL="0" indent="0" algn="ctr">
              <a:buNone/>
              <a:defRPr sz="2000"/>
            </a:lvl1pPr>
          </a:lstStyle>
          <a:p>
            <a:r>
              <a:rPr lang="en-US" noProof="0" dirty="0"/>
              <a:t>Click icon to add picture</a:t>
            </a:r>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36DA47-61AF-4CF1-8DF3-3721934D13E3}"/>
              </a:ext>
            </a:extLst>
          </p:cNvPr>
          <p:cNvSpPr/>
          <p:nvPr userDrawn="1"/>
        </p:nvSpPr>
        <p:spPr>
          <a:xfrm>
            <a:off x="0" y="0"/>
            <a:ext cx="5316488"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056FD760-FBDC-4410-A039-469F7931D3A3}"/>
              </a:ext>
            </a:extLst>
          </p:cNvPr>
          <p:cNvSpPr/>
          <p:nvPr userDrawn="1"/>
        </p:nvSpPr>
        <p:spPr>
          <a:xfrm>
            <a:off x="831850" y="1723292"/>
            <a:ext cx="5307246"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384651" y="1087907"/>
            <a:ext cx="4468698"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dirty="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454991" y="1620451"/>
            <a:ext cx="148862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5F2EA84-5150-479B-86D5-F4BAE1263488}"/>
              </a:ext>
            </a:extLst>
          </p:cNvPr>
          <p:cNvGrpSpPr/>
          <p:nvPr userDrawn="1"/>
        </p:nvGrpSpPr>
        <p:grpSpPr>
          <a:xfrm flipH="1">
            <a:off x="1130928" y="4803540"/>
            <a:ext cx="3616779" cy="3522776"/>
            <a:chOff x="2555621" y="3917613"/>
            <a:chExt cx="3616779" cy="3522776"/>
          </a:xfrm>
        </p:grpSpPr>
        <p:sp>
          <p:nvSpPr>
            <p:cNvPr id="15" name="Oval 14">
              <a:extLst>
                <a:ext uri="{FF2B5EF4-FFF2-40B4-BE49-F238E27FC236}">
                  <a16:creationId xmlns:a16="http://schemas.microsoft.com/office/drawing/2014/main"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ABAC-B403-4354-A27F-4C38B08C1D3F}"/>
              </a:ext>
            </a:extLst>
          </p:cNvPr>
          <p:cNvSpPr>
            <a:spLocks noGrp="1"/>
          </p:cNvSpPr>
          <p:nvPr>
            <p:ph type="title" hasCustomPrompt="1"/>
          </p:nvPr>
        </p:nvSpPr>
        <p:spPr>
          <a:xfrm>
            <a:off x="4712885" y="2704121"/>
            <a:ext cx="6556248"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5/5/2023</a:t>
            </a:fld>
            <a:endParaRPr lang="en-US" noProof="0" dirty="0"/>
          </a:p>
        </p:txBody>
      </p:sp>
      <p:sp>
        <p:nvSpPr>
          <p:cNvPr id="14" name="Picture Placeholder 13">
            <a:extLst>
              <a:ext uri="{FF2B5EF4-FFF2-40B4-BE49-F238E27FC236}">
                <a16:creationId xmlns:a16="http://schemas.microsoft.com/office/drawing/2014/main" id="{F0C7F772-E2DA-4B13-AC2E-28A0EE6D8465}"/>
              </a:ext>
            </a:extLst>
          </p:cNvPr>
          <p:cNvSpPr>
            <a:spLocks noGrp="1"/>
          </p:cNvSpPr>
          <p:nvPr>
            <p:ph type="pic" sz="quarter" idx="13"/>
          </p:nvPr>
        </p:nvSpPr>
        <p:spPr>
          <a:xfrm>
            <a:off x="0" y="1"/>
            <a:ext cx="4424363" cy="6858000"/>
          </a:xfrm>
          <a:solidFill>
            <a:schemeClr val="bg2"/>
          </a:solidFill>
        </p:spPr>
        <p:txBody>
          <a:bodyPr anchor="ctr"/>
          <a:lstStyle>
            <a:lvl1pPr marL="0" indent="0" algn="ctr">
              <a:buNone/>
              <a:defRPr/>
            </a:lvl1pPr>
          </a:lstStyle>
          <a:p>
            <a:r>
              <a:rPr lang="en-US" noProof="0" dirty="0"/>
              <a:t>Click icon to add picture</a:t>
            </a:r>
          </a:p>
        </p:txBody>
      </p:sp>
      <p:pic>
        <p:nvPicPr>
          <p:cNvPr id="23" name="Graphic 22" descr="Envelope">
            <a:extLst>
              <a:ext uri="{FF2B5EF4-FFF2-40B4-BE49-F238E27FC236}">
                <a16:creationId xmlns:a16="http://schemas.microsoft.com/office/drawing/2014/main"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34803" y="4029040"/>
            <a:ext cx="469232" cy="469232"/>
          </a:xfrm>
          <a:prstGeom prst="rect">
            <a:avLst/>
          </a:prstGeom>
        </p:spPr>
      </p:pic>
      <p:sp>
        <p:nvSpPr>
          <p:cNvPr id="34" name="Subtitle 2">
            <a:extLst>
              <a:ext uri="{FF2B5EF4-FFF2-40B4-BE49-F238E27FC236}">
                <a16:creationId xmlns:a16="http://schemas.microsoft.com/office/drawing/2014/main" id="{31AD270F-1692-4526-B979-6B5945A20D90}"/>
              </a:ext>
            </a:extLst>
          </p:cNvPr>
          <p:cNvSpPr>
            <a:spLocks noGrp="1"/>
          </p:cNvSpPr>
          <p:nvPr>
            <p:ph type="subTitle" idx="1"/>
          </p:nvPr>
        </p:nvSpPr>
        <p:spPr>
          <a:xfrm>
            <a:off x="5406809" y="4126311"/>
            <a:ext cx="3640478"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id="{382940E6-7963-411F-B35A-57121171A988}"/>
              </a:ext>
            </a:extLst>
          </p:cNvPr>
          <p:cNvSpPr>
            <a:spLocks noGrp="1"/>
          </p:cNvSpPr>
          <p:nvPr>
            <p:ph sz="quarter" idx="15" hasCustomPrompt="1"/>
          </p:nvPr>
        </p:nvSpPr>
        <p:spPr>
          <a:xfrm>
            <a:off x="5408614" y="4836222"/>
            <a:ext cx="3638674"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dirty="0"/>
              <a:t>Edit Master text styles</a:t>
            </a:r>
          </a:p>
        </p:txBody>
      </p:sp>
      <p:pic>
        <p:nvPicPr>
          <p:cNvPr id="3" name="Graphic 2" descr="Link">
            <a:extLst>
              <a:ext uri="{FF2B5EF4-FFF2-40B4-BE49-F238E27FC236}">
                <a16:creationId xmlns:a16="http://schemas.microsoft.com/office/drawing/2014/main"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87152" y="4809677"/>
            <a:ext cx="542081" cy="542081"/>
          </a:xfrm>
          <a:prstGeom prst="rect">
            <a:avLst/>
          </a:prstGeom>
        </p:spPr>
      </p:pic>
      <p:pic>
        <p:nvPicPr>
          <p:cNvPr id="11" name="Picture 10" descr="A close up of a sign&#10;&#10;Description automatically generated">
            <a:extLst>
              <a:ext uri="{FF2B5EF4-FFF2-40B4-BE49-F238E27FC236}">
                <a16:creationId xmlns:a16="http://schemas.microsoft.com/office/drawing/2014/main" id="{F007983E-517B-40BF-9497-857772196FDF}"/>
              </a:ext>
            </a:extLst>
          </p:cNvPr>
          <p:cNvPicPr>
            <a:picLocks noChangeAspect="1"/>
          </p:cNvPicPr>
          <p:nvPr userDrawn="1"/>
        </p:nvPicPr>
        <p:blipFill>
          <a:blip r:embed="rId6"/>
          <a:stretch>
            <a:fillRect/>
          </a:stretch>
        </p:blipFill>
        <p:spPr>
          <a:xfrm>
            <a:off x="10967883" y="6356350"/>
            <a:ext cx="1117265" cy="396257"/>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DE5D2F-535D-4D7C-9BE1-84BFEC7A6547}"/>
              </a:ext>
            </a:extLst>
          </p:cNvPr>
          <p:cNvSpPr>
            <a:spLocks noGrp="1"/>
          </p:cNvSpPr>
          <p:nvPr>
            <p:ph type="dt" sz="half" idx="10"/>
          </p:nvPr>
        </p:nvSpPr>
        <p:spPr>
          <a:xfrm>
            <a:off x="838200" y="6356350"/>
            <a:ext cx="2743200" cy="365125"/>
          </a:xfrm>
          <a:prstGeom prst="rect">
            <a:avLst/>
          </a:prstGeom>
        </p:spPr>
        <p:txBody>
          <a:bodyPr/>
          <a:lstStyle/>
          <a:p>
            <a:fld id="{C1F93407-1483-4B80-86DE-DAE1D4D89093}" type="datetimeFigureOut">
              <a:rPr lang="en-US" noProof="0" smtClean="0"/>
              <a:t>5/5/2023</a:t>
            </a:fld>
            <a:endParaRPr lang="en-US" noProof="0" dirty="0"/>
          </a:p>
        </p:txBody>
      </p:sp>
      <p:sp>
        <p:nvSpPr>
          <p:cNvPr id="17" name="Rectangle 16">
            <a:extLst>
              <a:ext uri="{FF2B5EF4-FFF2-40B4-BE49-F238E27FC236}">
                <a16:creationId xmlns:a16="http://schemas.microsoft.com/office/drawing/2014/main" id="{25F8A1A8-E078-4836-ABD1-CD4E75BBF58F}"/>
              </a:ext>
            </a:extLst>
          </p:cNvPr>
          <p:cNvSpPr/>
          <p:nvPr userDrawn="1"/>
        </p:nvSpPr>
        <p:spPr>
          <a:xfrm>
            <a:off x="0" y="0"/>
            <a:ext cx="4424363" cy="68579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 name="Picture 4" descr="A close up of a sign&#10;&#10;Description automatically generated">
            <a:extLst>
              <a:ext uri="{FF2B5EF4-FFF2-40B4-BE49-F238E27FC236}">
                <a16:creationId xmlns:a16="http://schemas.microsoft.com/office/drawing/2014/main" id="{9F8591A5-658E-4090-881B-CC12677A4878}"/>
              </a:ext>
            </a:extLst>
          </p:cNvPr>
          <p:cNvPicPr>
            <a:picLocks noChangeAspect="1"/>
          </p:cNvPicPr>
          <p:nvPr userDrawn="1"/>
        </p:nvPicPr>
        <p:blipFill>
          <a:blip r:embed="rId2"/>
          <a:stretch>
            <a:fillRect/>
          </a:stretch>
        </p:blipFill>
        <p:spPr>
          <a:xfrm>
            <a:off x="10959570" y="6340783"/>
            <a:ext cx="1117265" cy="396257"/>
          </a:xfrm>
          <a:prstGeom prst="rect">
            <a:avLst/>
          </a:prstGeom>
        </p:spPr>
      </p:pic>
    </p:spTree>
    <p:extLst>
      <p:ext uri="{BB962C8B-B14F-4D97-AF65-F5344CB8AC3E}">
        <p14:creationId xmlns:p14="http://schemas.microsoft.com/office/powerpoint/2010/main" val="296177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C89B828-B338-413C-B008-0A8566F4881D}"/>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9" name="Rectangle 18">
            <a:extLst>
              <a:ext uri="{FF2B5EF4-FFF2-40B4-BE49-F238E27FC236}">
                <a16:creationId xmlns:a16="http://schemas.microsoft.com/office/drawing/2014/main" id="{9A55704E-D515-4774-90C6-5F887DDAE55E}"/>
              </a:ext>
            </a:extLst>
          </p:cNvPr>
          <p:cNvSpPr/>
          <p:nvPr userDrawn="1"/>
        </p:nvSpPr>
        <p:spPr>
          <a:xfrm>
            <a:off x="0" y="0"/>
            <a:ext cx="5538132" cy="59610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Text Placeholder 3">
            <a:extLst>
              <a:ext uri="{FF2B5EF4-FFF2-40B4-BE49-F238E27FC236}">
                <a16:creationId xmlns:a16="http://schemas.microsoft.com/office/drawing/2014/main" id="{1690521A-E8FD-4094-B1D3-4CD15197B046}"/>
              </a:ext>
            </a:extLst>
          </p:cNvPr>
          <p:cNvSpPr>
            <a:spLocks noGrp="1"/>
          </p:cNvSpPr>
          <p:nvPr>
            <p:ph type="body" sz="half" idx="2" hasCustomPrompt="1"/>
          </p:nvPr>
        </p:nvSpPr>
        <p:spPr>
          <a:xfrm>
            <a:off x="463471" y="666206"/>
            <a:ext cx="4611189" cy="4915399"/>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5" name="Text Placeholder 2">
            <a:extLst>
              <a:ext uri="{FF2B5EF4-FFF2-40B4-BE49-F238E27FC236}">
                <a16:creationId xmlns:a16="http://schemas.microsoft.com/office/drawing/2014/main" id="{BE814D66-F00F-0D44-AD03-889FEE787EB6}"/>
              </a:ext>
            </a:extLst>
          </p:cNvPr>
          <p:cNvSpPr>
            <a:spLocks noGrp="1"/>
          </p:cNvSpPr>
          <p:nvPr>
            <p:ph idx="1" hasCustomPrompt="1"/>
          </p:nvPr>
        </p:nvSpPr>
        <p:spPr>
          <a:xfrm>
            <a:off x="363416" y="1825625"/>
            <a:ext cx="11465168"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9" name="Straight Connector 38">
            <a:extLst>
              <a:ext uri="{FF2B5EF4-FFF2-40B4-BE49-F238E27FC236}">
                <a16:creationId xmlns:a16="http://schemas.microsoft.com/office/drawing/2014/main" id="{36BE6BD8-99D0-4C53-875C-ACA375DC58FE}"/>
              </a:ext>
            </a:extLst>
          </p:cNvPr>
          <p:cNvCxnSpPr>
            <a:cxnSpLocks/>
          </p:cNvCxnSpPr>
          <p:nvPr userDrawn="1"/>
        </p:nvCxnSpPr>
        <p:spPr>
          <a:xfrm>
            <a:off x="-24055" y="1099864"/>
            <a:ext cx="1717831" cy="0"/>
          </a:xfrm>
          <a:prstGeom prst="line">
            <a:avLst/>
          </a:prstGeom>
          <a:ln w="57150" cap="flat" cmpd="sng" algn="ctr">
            <a:solidFill>
              <a:schemeClr val="accent2">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Title 1">
            <a:extLst>
              <a:ext uri="{FF2B5EF4-FFF2-40B4-BE49-F238E27FC236}">
                <a16:creationId xmlns:a16="http://schemas.microsoft.com/office/drawing/2014/main" id="{64F47135-7168-49B2-94A1-A82203984A09}"/>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99564622-96D9-48C4-BB60-87F3F7C8E122}"/>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6" name="Content Placeholder 3">
            <a:extLst>
              <a:ext uri="{FF2B5EF4-FFF2-40B4-BE49-F238E27FC236}">
                <a16:creationId xmlns:a16="http://schemas.microsoft.com/office/drawing/2014/main" id="{6E22FA8C-3243-4716-A6BD-F37D6058FB43}"/>
              </a:ext>
            </a:extLst>
          </p:cNvPr>
          <p:cNvSpPr>
            <a:spLocks noGrp="1"/>
          </p:cNvSpPr>
          <p:nvPr>
            <p:ph sz="half" idx="2" hasCustomPrompt="1"/>
          </p:nvPr>
        </p:nvSpPr>
        <p:spPr>
          <a:xfrm>
            <a:off x="6347381"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8ABE3FD8-339C-4F75-876F-8347ADE67E94}"/>
              </a:ext>
            </a:extLst>
          </p:cNvPr>
          <p:cNvSpPr>
            <a:spLocks noGrp="1"/>
          </p:cNvSpPr>
          <p:nvPr>
            <p:ph sz="half" idx="1" hasCustomPrompt="1"/>
          </p:nvPr>
        </p:nvSpPr>
        <p:spPr>
          <a:xfrm>
            <a:off x="363416" y="1825625"/>
            <a:ext cx="54812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id="{E72FB389-5EA4-4084-B7A2-A4D0A43561F6}"/>
              </a:ext>
            </a:extLst>
          </p:cNvPr>
          <p:cNvSpPr/>
          <p:nvPr userDrawn="1"/>
        </p:nvSpPr>
        <p:spPr>
          <a:xfrm>
            <a:off x="4608159" y="4718683"/>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F7783FE1-0115-4345-89B2-C073569FB8EE}"/>
              </a:ext>
            </a:extLst>
          </p:cNvPr>
          <p:cNvSpPr/>
          <p:nvPr userDrawn="1"/>
        </p:nvSpPr>
        <p:spPr>
          <a:xfrm>
            <a:off x="4289752" y="4494279"/>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41" name="Straight Connector 40">
            <a:extLst>
              <a:ext uri="{FF2B5EF4-FFF2-40B4-BE49-F238E27FC236}">
                <a16:creationId xmlns:a16="http://schemas.microsoft.com/office/drawing/2014/main" id="{1ABF235B-586D-4253-A04B-6E42B95B2E66}"/>
              </a:ext>
            </a:extLst>
          </p:cNvPr>
          <p:cNvCxnSpPr>
            <a:cxnSpLocks/>
          </p:cNvCxnSpPr>
          <p:nvPr userDrawn="1"/>
        </p:nvCxnSpPr>
        <p:spPr>
          <a:xfrm>
            <a:off x="-24055" y="1099864"/>
            <a:ext cx="171783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50" name="Title 1">
            <a:extLst>
              <a:ext uri="{FF2B5EF4-FFF2-40B4-BE49-F238E27FC236}">
                <a16:creationId xmlns:a16="http://schemas.microsoft.com/office/drawing/2014/main" id="{060F879D-2651-4AD1-982C-F8966AB28419}"/>
              </a:ext>
            </a:extLst>
          </p:cNvPr>
          <p:cNvSpPr>
            <a:spLocks noGrp="1"/>
          </p:cNvSpPr>
          <p:nvPr>
            <p:ph type="title"/>
          </p:nvPr>
        </p:nvSpPr>
        <p:spPr>
          <a:xfrm>
            <a:off x="363414" y="145407"/>
            <a:ext cx="11465168" cy="704179"/>
          </a:xfrm>
        </p:spPr>
        <p:txBody>
          <a:bodyPr lIns="0" tIns="0" rIns="0" bIns="0" anchor="b">
            <a:noAutofit/>
          </a:bodyPr>
          <a:lstStyle>
            <a:lvl1pPr>
              <a:defRPr sz="3600" b="0" cap="none" baseline="0">
                <a:solidFill>
                  <a:srgbClr val="002060"/>
                </a:solidFill>
                <a:latin typeface="Arial" panose="020B0604020202020204" pitchFamily="34" charset="0"/>
                <a:cs typeface="Arial" panose="020B0604020202020204" pitchFamily="34" charset="0"/>
              </a:defRPr>
            </a:lvl1pPr>
          </a:lstStyle>
          <a:p>
            <a:r>
              <a:rPr lang="en-US" noProof="0" dirty="0"/>
              <a:t>Click to edit Master title style</a:t>
            </a:r>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4E22-137C-4913-A29E-04F82EA87867}"/>
              </a:ext>
            </a:extLst>
          </p:cNvPr>
          <p:cNvSpPr>
            <a:spLocks noGrp="1"/>
          </p:cNvSpPr>
          <p:nvPr>
            <p:ph type="title" hasCustomPrompt="1"/>
          </p:nvPr>
        </p:nvSpPr>
        <p:spPr>
          <a:xfrm>
            <a:off x="831850" y="3794663"/>
            <a:ext cx="105156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id="{B44139FA-A83B-432B-9C7C-26634F4630E6}"/>
              </a:ext>
            </a:extLst>
          </p:cNvPr>
          <p:cNvSpPr>
            <a:spLocks noGrp="1"/>
          </p:cNvSpPr>
          <p:nvPr>
            <p:ph type="sldNum" sz="quarter" idx="12"/>
          </p:nvPr>
        </p:nvSpPr>
        <p:spPr>
          <a:xfrm>
            <a:off x="9085384" y="6463207"/>
            <a:ext cx="2743200" cy="249385"/>
          </a:xfrm>
          <a:prstGeom prst="rect">
            <a:avLst/>
          </a:prstGeo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id="{D93E40EC-FFAE-4BC0-932E-60CC9A1785C0}"/>
              </a:ext>
            </a:extLst>
          </p:cNvPr>
          <p:cNvCxnSpPr>
            <a:cxnSpLocks/>
          </p:cNvCxnSpPr>
          <p:nvPr userDrawn="1"/>
        </p:nvCxnSpPr>
        <p:spPr>
          <a:xfrm>
            <a:off x="5351690" y="3748188"/>
            <a:ext cx="1488621"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65844635-8274-49B1-BBEC-354A0872E526}"/>
              </a:ext>
            </a:extLst>
          </p:cNvPr>
          <p:cNvGrpSpPr/>
          <p:nvPr userDrawn="1"/>
        </p:nvGrpSpPr>
        <p:grpSpPr>
          <a:xfrm>
            <a:off x="5721601" y="4594679"/>
            <a:ext cx="748798" cy="134113"/>
            <a:chOff x="4827813" y="2534636"/>
            <a:chExt cx="996651" cy="178504"/>
          </a:xfrm>
        </p:grpSpPr>
        <p:sp>
          <p:nvSpPr>
            <p:cNvPr id="19" name="Oval 18">
              <a:extLst>
                <a:ext uri="{FF2B5EF4-FFF2-40B4-BE49-F238E27FC236}">
                  <a16:creationId xmlns:a16="http://schemas.microsoft.com/office/drawing/2014/main"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Text Placeholder 3">
            <a:extLst>
              <a:ext uri="{FF2B5EF4-FFF2-40B4-BE49-F238E27FC236}">
                <a16:creationId xmlns:a16="http://schemas.microsoft.com/office/drawing/2014/main" id="{86E0573A-023B-4D1C-8224-56A5D0DDF379}"/>
              </a:ext>
            </a:extLst>
          </p:cNvPr>
          <p:cNvSpPr>
            <a:spLocks noGrp="1"/>
          </p:cNvSpPr>
          <p:nvPr>
            <p:ph type="body" sz="half" idx="2" hasCustomPrompt="1"/>
          </p:nvPr>
        </p:nvSpPr>
        <p:spPr>
          <a:xfrm>
            <a:off x="839788" y="4839679"/>
            <a:ext cx="10507662"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id="{12087456-C0E8-4AA6-81E8-996CEC037E57}"/>
              </a:ext>
            </a:extLst>
          </p:cNvPr>
          <p:cNvSpPr>
            <a:spLocks noGrp="1"/>
          </p:cNvSpPr>
          <p:nvPr>
            <p:ph type="pic" idx="1"/>
          </p:nvPr>
        </p:nvSpPr>
        <p:spPr>
          <a:xfrm>
            <a:off x="0" y="1"/>
            <a:ext cx="12192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dirty="0"/>
              <a:t>Click icon to add picture</a:t>
            </a:r>
          </a:p>
        </p:txBody>
      </p:sp>
    </p:spTree>
    <p:extLst>
      <p:ext uri="{BB962C8B-B14F-4D97-AF65-F5344CB8AC3E}">
        <p14:creationId xmlns:p14="http://schemas.microsoft.com/office/powerpoint/2010/main" val="18211921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D79E1-5F46-41CA-85E7-44C2A6C62820}"/>
              </a:ext>
            </a:extLst>
          </p:cNvPr>
          <p:cNvSpPr>
            <a:spLocks noGrp="1"/>
          </p:cNvSpPr>
          <p:nvPr>
            <p:ph type="title"/>
          </p:nvPr>
        </p:nvSpPr>
        <p:spPr>
          <a:xfrm>
            <a:off x="363416" y="365125"/>
            <a:ext cx="11465168" cy="918553"/>
          </a:xfrm>
          <a:prstGeom prst="rect">
            <a:avLst/>
          </a:prstGeom>
        </p:spPr>
        <p:txBody>
          <a:bodyPr vert="horz" lIns="0" tIns="0" rIns="0" bIns="0" rtlCol="0" anchor="b">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D7B0B511-05FD-459E-AC79-A87540961FC1}"/>
              </a:ext>
            </a:extLst>
          </p:cNvPr>
          <p:cNvSpPr>
            <a:spLocks noGrp="1"/>
          </p:cNvSpPr>
          <p:nvPr>
            <p:ph type="body" idx="1"/>
          </p:nvPr>
        </p:nvSpPr>
        <p:spPr>
          <a:xfrm>
            <a:off x="363416" y="1607786"/>
            <a:ext cx="11465168"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7" name="Picture 6" descr="A close up of a sign&#10;&#10;Description automatically generated">
            <a:extLst>
              <a:ext uri="{FF2B5EF4-FFF2-40B4-BE49-F238E27FC236}">
                <a16:creationId xmlns:a16="http://schemas.microsoft.com/office/drawing/2014/main" id="{60490F03-20C9-453C-BB8B-74ABD1A4C614}"/>
              </a:ext>
            </a:extLst>
          </p:cNvPr>
          <p:cNvPicPr>
            <a:picLocks noChangeAspect="1"/>
          </p:cNvPicPr>
          <p:nvPr userDrawn="1"/>
        </p:nvPicPr>
        <p:blipFill>
          <a:blip r:embed="rId13"/>
          <a:stretch>
            <a:fillRect/>
          </a:stretch>
        </p:blipFill>
        <p:spPr>
          <a:xfrm>
            <a:off x="10859818" y="6294746"/>
            <a:ext cx="1117265" cy="396257"/>
          </a:xfrm>
          <a:prstGeom prst="rect">
            <a:avLst/>
          </a:prstGeom>
        </p:spPr>
      </p:pic>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3" r:id="rId4"/>
    <p:sldLayoutId id="2147483667" r:id="rId5"/>
    <p:sldLayoutId id="2147483668" r:id="rId6"/>
    <p:sldLayoutId id="2147483666" r:id="rId7"/>
    <p:sldLayoutId id="2147483669" r:id="rId8"/>
    <p:sldLayoutId id="2147483671" r:id="rId9"/>
    <p:sldLayoutId id="2147483664" r:id="rId10"/>
    <p:sldLayoutId id="2147483665" r:id="rId11"/>
  </p:sldLayoutIdLst>
  <p:txStyles>
    <p:titleStyle>
      <a:lvl1pPr algn="l" defTabSz="914400" rtl="0" eaLnBrk="1" latinLnBrk="0" hangingPunct="1">
        <a:lnSpc>
          <a:spcPct val="90000"/>
        </a:lnSpc>
        <a:spcBef>
          <a:spcPct val="0"/>
        </a:spcBef>
        <a:buNone/>
        <a:defRPr sz="32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bscc.ca.gov/s_correctionsplanningandprograms/"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hyperlink" Target="https://www.bscc.ca.gov/organized-retail-theft-vertical-prosecution-grant-program/" TargetMode="External"/><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hyperlink" Target="mailto:ORT@bscc.ca.gov"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hyperlink" Target="mailto:ORT@bscc.ca.gov"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www.bscc.ca.gov/organized-retail-theft-vertical-prosecution-grant-progra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mailto:MobileProbation@bscc.ca.gov"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59CD-8DFF-4AF2-B957-630ED2A60E8D}"/>
              </a:ext>
            </a:extLst>
          </p:cNvPr>
          <p:cNvSpPr>
            <a:spLocks noGrp="1"/>
          </p:cNvSpPr>
          <p:nvPr>
            <p:ph type="ctrTitle"/>
          </p:nvPr>
        </p:nvSpPr>
        <p:spPr>
          <a:xfrm>
            <a:off x="729939" y="4582635"/>
            <a:ext cx="10592174" cy="1800251"/>
          </a:xfrm>
        </p:spPr>
        <p:txBody>
          <a:bodyPr vert="horz" lIns="91440" tIns="45720" rIns="91440" bIns="45720" rtlCol="0" anchor="t">
            <a:normAutofit fontScale="90000"/>
          </a:bodyPr>
          <a:lstStyle/>
          <a:p>
            <a:pPr algn="ctr"/>
            <a:r>
              <a:rPr lang="en-US" sz="3100" b="0" cap="none" dirty="0">
                <a:latin typeface="Arial" panose="020B0604020202020204" pitchFamily="34" charset="0"/>
                <a:cs typeface="Arial" panose="020B0604020202020204" pitchFamily="34" charset="0"/>
              </a:rPr>
              <a:t>Board of State and Community Corrections (BSCC)</a:t>
            </a:r>
            <a:br>
              <a:rPr lang="en-US" sz="3100" b="0" cap="none" dirty="0">
                <a:latin typeface="Arial" panose="020B0604020202020204" pitchFamily="34" charset="0"/>
                <a:cs typeface="Arial" panose="020B0604020202020204" pitchFamily="34" charset="0"/>
              </a:rPr>
            </a:br>
            <a:r>
              <a:rPr lang="en-US" sz="3100" b="0" cap="none" dirty="0">
                <a:latin typeface="Arial" panose="020B0604020202020204" pitchFamily="34" charset="0"/>
                <a:cs typeface="Arial" panose="020B0604020202020204" pitchFamily="34" charset="0"/>
              </a:rPr>
              <a:t>Organized Retail Theft Vertical Prosecution Grant Program</a:t>
            </a:r>
            <a:br>
              <a:rPr lang="en-US" sz="3100" b="0" cap="none" dirty="0">
                <a:latin typeface="Arial" panose="020B0604020202020204" pitchFamily="34" charset="0"/>
                <a:cs typeface="Arial" panose="020B0604020202020204" pitchFamily="34" charset="0"/>
              </a:rPr>
            </a:br>
            <a:br>
              <a:rPr lang="en-US" sz="1100" cap="none" dirty="0"/>
            </a:br>
            <a:r>
              <a:rPr lang="en-US" sz="3600" cap="none" dirty="0">
                <a:latin typeface="Arial" panose="020B0604020202020204" pitchFamily="34" charset="0"/>
                <a:cs typeface="Arial" panose="020B0604020202020204" pitchFamily="34" charset="0"/>
              </a:rPr>
              <a:t>Bidders’ Conference</a:t>
            </a:r>
            <a:br>
              <a:rPr lang="en-US" sz="3800" dirty="0">
                <a:solidFill>
                  <a:schemeClr val="tx2"/>
                </a:solidFill>
              </a:rPr>
            </a:br>
            <a:endParaRPr lang="en-US" sz="3800" cap="none" dirty="0">
              <a:solidFill>
                <a:schemeClr val="accent5">
                  <a:lumMod val="50000"/>
                </a:schemeClr>
              </a:solidFill>
            </a:endParaRPr>
          </a:p>
        </p:txBody>
      </p:sp>
      <p:pic>
        <p:nvPicPr>
          <p:cNvPr id="36" name="Picture Placeholder 35">
            <a:extLst>
              <a:ext uri="{FF2B5EF4-FFF2-40B4-BE49-F238E27FC236}">
                <a16:creationId xmlns:a16="http://schemas.microsoft.com/office/drawing/2014/main" id="{F7CD9EDC-C949-4D72-B04B-A61A034595AC}"/>
              </a:ext>
            </a:extLst>
          </p:cNvPr>
          <p:cNvPicPr>
            <a:picLocks noGrp="1" noChangeAspect="1"/>
          </p:cNvPicPr>
          <p:nvPr>
            <p:ph type="pic" sz="quarter" idx="13"/>
          </p:nvPr>
        </p:nvPicPr>
        <p:blipFill rotWithShape="1">
          <a:blip r:embed="rId3"/>
          <a:srcRect t="19946" b="34106"/>
          <a:stretch/>
        </p:blipFill>
        <p:spPr>
          <a:xfrm>
            <a:off x="-1" y="10"/>
            <a:ext cx="12192001" cy="4306176"/>
          </a:xfrm>
          <a:prstGeom prst="rect">
            <a:avLst/>
          </a:prstGeom>
        </p:spPr>
      </p:pic>
      <p:sp>
        <p:nvSpPr>
          <p:cNvPr id="3" name="Subtitle 2">
            <a:extLst>
              <a:ext uri="{FF2B5EF4-FFF2-40B4-BE49-F238E27FC236}">
                <a16:creationId xmlns:a16="http://schemas.microsoft.com/office/drawing/2014/main" id="{F1DF7D53-1D50-48D8-B3B4-B9632324B2AB}"/>
              </a:ext>
            </a:extLst>
          </p:cNvPr>
          <p:cNvSpPr>
            <a:spLocks noGrp="1"/>
          </p:cNvSpPr>
          <p:nvPr>
            <p:ph type="subTitle" idx="1"/>
          </p:nvPr>
        </p:nvSpPr>
        <p:spPr>
          <a:xfrm>
            <a:off x="1093176" y="5898513"/>
            <a:ext cx="9416898" cy="484374"/>
          </a:xfrm>
        </p:spPr>
        <p:txBody>
          <a:bodyPr vert="horz" lIns="91440" tIns="45720" rIns="91440" bIns="45720" rtlCol="0" anchor="b">
            <a:normAutofit/>
          </a:bodyPr>
          <a:lstStyle/>
          <a:p>
            <a:pPr algn="ctr"/>
            <a:r>
              <a:rPr lang="en-US" b="1" dirty="0">
                <a:solidFill>
                  <a:schemeClr val="tx2">
                    <a:lumMod val="50000"/>
                  </a:schemeClr>
                </a:solidFill>
              </a:rPr>
              <a:t>May 10, 2023 | 10:00 AM</a:t>
            </a:r>
          </a:p>
        </p:txBody>
      </p:sp>
    </p:spTree>
    <p:extLst>
      <p:ext uri="{BB962C8B-B14F-4D97-AF65-F5344CB8AC3E}">
        <p14:creationId xmlns:p14="http://schemas.microsoft.com/office/powerpoint/2010/main" val="94019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3" name="Rectangle 4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10167708" cy="1554480"/>
          </a:xfrm>
        </p:spPr>
        <p:txBody>
          <a:bodyPr vert="horz" lIns="91440" tIns="45720" rIns="91440" bIns="45720" rtlCol="0" anchor="ctr">
            <a:normAutofit/>
          </a:bodyPr>
          <a:lstStyle/>
          <a:p>
            <a:pPr algn="l"/>
            <a:r>
              <a:rPr lang="en-US" sz="4400" kern="1200" dirty="0">
                <a:solidFill>
                  <a:schemeClr val="tx1"/>
                </a:solidFill>
                <a:latin typeface="Arial" panose="020B0604020202020204" pitchFamily="34" charset="0"/>
                <a:cs typeface="Arial" panose="020B0604020202020204" pitchFamily="34" charset="0"/>
              </a:rPr>
              <a:t>Review of Key RFP Components</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1"/>
          </p:nvPr>
        </p:nvSpPr>
        <p:spPr>
          <a:xfrm>
            <a:off x="1045028" y="3017522"/>
            <a:ext cx="9941319" cy="3124658"/>
          </a:xfrm>
        </p:spPr>
        <p:txBody>
          <a:bodyPr vert="horz" lIns="91440" tIns="45720" rIns="91440" bIns="45720" rtlCol="0" anchor="ctr">
            <a:normAutofit/>
          </a:bodyPr>
          <a:lstStyle/>
          <a:p>
            <a:pPr algn="l">
              <a:lnSpc>
                <a:spcPct val="90000"/>
              </a:lnSpc>
            </a:pPr>
            <a:r>
              <a:rPr lang="en-US" sz="2400" b="1" dirty="0">
                <a:solidFill>
                  <a:schemeClr val="tx1"/>
                </a:solidFill>
              </a:rPr>
              <a:t>Topics:</a:t>
            </a:r>
          </a:p>
          <a:p>
            <a:pPr marL="342900" indent="-342900" algn="l">
              <a:lnSpc>
                <a:spcPct val="90000"/>
              </a:lnSpc>
              <a:buFont typeface="Arial" panose="020B0604020202020204" pitchFamily="34" charset="0"/>
              <a:buChar char="•"/>
            </a:pPr>
            <a:r>
              <a:rPr lang="en-US" sz="2400" dirty="0">
                <a:solidFill>
                  <a:schemeClr val="tx1"/>
                </a:solidFill>
              </a:rPr>
              <a:t>Grant Purpose</a:t>
            </a:r>
          </a:p>
          <a:p>
            <a:pPr marL="342900" indent="-342900" algn="l">
              <a:lnSpc>
                <a:spcPct val="90000"/>
              </a:lnSpc>
              <a:buFont typeface="Arial" panose="020B0604020202020204" pitchFamily="34" charset="0"/>
              <a:buChar char="•"/>
            </a:pPr>
            <a:r>
              <a:rPr lang="en-US" sz="2400" dirty="0">
                <a:solidFill>
                  <a:schemeClr val="tx1"/>
                </a:solidFill>
              </a:rPr>
              <a:t>Project Description </a:t>
            </a:r>
          </a:p>
          <a:p>
            <a:pPr marL="342900" indent="-342900" algn="l">
              <a:lnSpc>
                <a:spcPct val="90000"/>
              </a:lnSpc>
              <a:buFont typeface="Arial" panose="020B0604020202020204" pitchFamily="34" charset="0"/>
              <a:buChar char="•"/>
            </a:pPr>
            <a:r>
              <a:rPr lang="en-US" sz="2400" dirty="0">
                <a:solidFill>
                  <a:schemeClr val="tx1"/>
                </a:solidFill>
              </a:rPr>
              <a:t>Funding </a:t>
            </a:r>
          </a:p>
          <a:p>
            <a:pPr marL="342900" indent="-342900" algn="l">
              <a:lnSpc>
                <a:spcPct val="90000"/>
              </a:lnSpc>
              <a:buFont typeface="Arial" panose="020B0604020202020204" pitchFamily="34" charset="0"/>
              <a:buChar char="•"/>
            </a:pPr>
            <a:r>
              <a:rPr lang="en-US" sz="2400" dirty="0">
                <a:solidFill>
                  <a:schemeClr val="tx1"/>
                </a:solidFill>
              </a:rPr>
              <a:t>Evaluation</a:t>
            </a:r>
          </a:p>
          <a:p>
            <a:pPr marL="342900" indent="-342900" algn="l">
              <a:lnSpc>
                <a:spcPct val="90000"/>
              </a:lnSpc>
              <a:buFont typeface="Arial" panose="020B0604020202020204" pitchFamily="34" charset="0"/>
              <a:buChar char="•"/>
            </a:pPr>
            <a:r>
              <a:rPr lang="en-US" sz="2400" dirty="0">
                <a:solidFill>
                  <a:schemeClr val="tx1"/>
                </a:solidFill>
              </a:rPr>
              <a:t>Disqualifications</a:t>
            </a:r>
          </a:p>
          <a:p>
            <a:pPr indent="-228600" algn="l">
              <a:lnSpc>
                <a:spcPct val="90000"/>
              </a:lnSpc>
              <a:buFont typeface="Arial" panose="020B0604020202020204" pitchFamily="34" charset="0"/>
              <a:buChar char="•"/>
            </a:pPr>
            <a:endParaRPr lang="en-US" sz="2200" dirty="0">
              <a:solidFill>
                <a:schemeClr val="tx1"/>
              </a:solidFill>
              <a:latin typeface="+mn-lt"/>
              <a:cs typeface="+mn-cs"/>
            </a:endParaRPr>
          </a:p>
        </p:txBody>
      </p:sp>
      <p:cxnSp>
        <p:nvCxnSpPr>
          <p:cNvPr id="49" name="Straight Connector 4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13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kern="1200" dirty="0">
                <a:solidFill>
                  <a:schemeClr val="tx1"/>
                </a:solidFill>
              </a:rPr>
              <a:t>Grant Purpose</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algn="just"/>
            <a:r>
              <a:rPr lang="en-US" dirty="0">
                <a:solidFill>
                  <a:schemeClr val="tx1"/>
                </a:solidFill>
              </a:rPr>
              <a:t>Fund a competitive grant program for district attorneys that addresses increased levels of retail theft property crimes using a vertical prosecution model.</a:t>
            </a:r>
          </a:p>
          <a:p>
            <a:pPr algn="just"/>
            <a:endParaRPr lang="en-US" sz="1200" dirty="0">
              <a:solidFill>
                <a:schemeClr val="tx1"/>
              </a:solidFill>
            </a:endParaRPr>
          </a:p>
          <a:p>
            <a:pPr marL="0" indent="0" algn="just">
              <a:buNone/>
            </a:pPr>
            <a:endParaRPr lang="en-US" sz="12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70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kern="1200" dirty="0">
                <a:solidFill>
                  <a:schemeClr val="tx1"/>
                </a:solidFill>
              </a:rPr>
              <a:t>Vertical Prosecution </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algn="just"/>
            <a:r>
              <a:rPr lang="en-US" dirty="0">
                <a:solidFill>
                  <a:schemeClr val="tx1"/>
                </a:solidFill>
              </a:rPr>
              <a:t>For this grant, vertical prosecution means a prosecutor is assigned to an organized retail theft case from beginning to end (e.g., initial hearing/arrangement to sentencing). </a:t>
            </a:r>
          </a:p>
          <a:p>
            <a:pPr algn="just"/>
            <a:endParaRPr lang="en-US" sz="1200" dirty="0">
              <a:solidFill>
                <a:schemeClr val="tx1"/>
              </a:solidFill>
            </a:endParaRPr>
          </a:p>
          <a:p>
            <a:pPr algn="just"/>
            <a:r>
              <a:rPr lang="en-US" dirty="0">
                <a:solidFill>
                  <a:schemeClr val="tx1"/>
                </a:solidFill>
              </a:rPr>
              <a:t>Under this model, the victim(s), witness(es), and impacted law enforcement official(s) have a single point of contact throughout the process.</a:t>
            </a:r>
          </a:p>
          <a:p>
            <a:pPr marL="0" indent="0" algn="just">
              <a:buNone/>
            </a:pPr>
            <a:endParaRPr lang="en-US" sz="12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9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3471B-91F8-A741-E1EF-37B3DE91D71B}"/>
              </a:ext>
            </a:extLst>
          </p:cNvPr>
          <p:cNvSpPr>
            <a:spLocks noGrp="1"/>
          </p:cNvSpPr>
          <p:nvPr>
            <p:ph type="title"/>
          </p:nvPr>
        </p:nvSpPr>
        <p:spPr>
          <a:xfrm>
            <a:off x="361892" y="632421"/>
            <a:ext cx="11465168" cy="704179"/>
          </a:xfrm>
        </p:spPr>
        <p:txBody>
          <a:bodyPr/>
          <a:lstStyle/>
          <a:p>
            <a:pPr algn="ctr"/>
            <a:r>
              <a:rPr lang="en-US" sz="4400" dirty="0">
                <a:solidFill>
                  <a:schemeClr val="tx1"/>
                </a:solidFill>
              </a:rPr>
              <a:t>Legislative Requirements (AB 178)</a:t>
            </a:r>
          </a:p>
        </p:txBody>
      </p:sp>
      <p:sp>
        <p:nvSpPr>
          <p:cNvPr id="4" name="Content Placeholder 2">
            <a:extLst>
              <a:ext uri="{FF2B5EF4-FFF2-40B4-BE49-F238E27FC236}">
                <a16:creationId xmlns:a16="http://schemas.microsoft.com/office/drawing/2014/main" id="{F8405CFD-71AA-AFDE-2FA2-38DD6D88B135}"/>
              </a:ext>
            </a:extLst>
          </p:cNvPr>
          <p:cNvSpPr txBox="1">
            <a:spLocks/>
          </p:cNvSpPr>
          <p:nvPr/>
        </p:nvSpPr>
        <p:spPr>
          <a:xfrm>
            <a:off x="752856" y="1848874"/>
            <a:ext cx="10683240" cy="4192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dirty="0">
                <a:solidFill>
                  <a:schemeClr val="tx1"/>
                </a:solidFill>
              </a:rPr>
              <a:t>Personnel </a:t>
            </a:r>
          </a:p>
          <a:p>
            <a:pPr algn="just">
              <a:buFont typeface="Arial" panose="020B0604020202020204" pitchFamily="34" charset="0"/>
              <a:buChar char="•"/>
            </a:pPr>
            <a:r>
              <a:rPr lang="en-US" dirty="0">
                <a:solidFill>
                  <a:schemeClr val="tx1"/>
                </a:solidFill>
              </a:rPr>
              <a:t>Dedicate </a:t>
            </a:r>
            <a:r>
              <a:rPr lang="en-US" b="1" u="sng" dirty="0">
                <a:solidFill>
                  <a:schemeClr val="tx1"/>
                </a:solidFill>
              </a:rPr>
              <a:t>at least </a:t>
            </a:r>
            <a:r>
              <a:rPr lang="en-US" dirty="0">
                <a:solidFill>
                  <a:schemeClr val="tx1"/>
                </a:solidFill>
              </a:rPr>
              <a:t>one deputy district attorney </a:t>
            </a:r>
            <a:r>
              <a:rPr lang="en-US" b="1" u="sng" dirty="0">
                <a:solidFill>
                  <a:schemeClr val="tx1"/>
                </a:solidFill>
              </a:rPr>
              <a:t>and</a:t>
            </a:r>
            <a:r>
              <a:rPr lang="en-US" dirty="0">
                <a:solidFill>
                  <a:schemeClr val="tx1"/>
                </a:solidFill>
              </a:rPr>
              <a:t> one district attorney investigator whose primary role is the investigation and prosecution of organized retail theft crimes. </a:t>
            </a:r>
          </a:p>
          <a:p>
            <a:pPr marL="0" indent="0" algn="just">
              <a:buNone/>
            </a:pPr>
            <a:endParaRPr lang="en-US" sz="1300" dirty="0">
              <a:solidFill>
                <a:schemeClr val="tx1"/>
              </a:solidFill>
            </a:endParaRPr>
          </a:p>
          <a:p>
            <a:pPr marL="0" indent="0" algn="just">
              <a:buNone/>
            </a:pPr>
            <a:r>
              <a:rPr lang="en-US" b="1" dirty="0">
                <a:solidFill>
                  <a:schemeClr val="tx1"/>
                </a:solidFill>
              </a:rPr>
              <a:t>Data - Provide the BSCC with:</a:t>
            </a:r>
          </a:p>
          <a:p>
            <a:pPr>
              <a:buFont typeface="Arial" panose="020B0604020202020204" pitchFamily="34" charset="0"/>
              <a:buChar char="•"/>
            </a:pPr>
            <a:r>
              <a:rPr lang="en-US" dirty="0">
                <a:solidFill>
                  <a:schemeClr val="tx1"/>
                </a:solidFill>
              </a:rPr>
              <a:t>Annual data on the number of organized retail theft cases filed by that county.</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Number of organized retail theft convictions obtained, and the sentences imposed for those convicted of organized retail theft in that county.</a:t>
            </a:r>
          </a:p>
          <a:p>
            <a:pPr marL="0" indent="0">
              <a:buNone/>
            </a:pPr>
            <a:endParaRPr lang="en-US" dirty="0">
              <a:solidFill>
                <a:schemeClr val="tx1"/>
              </a:solidFill>
            </a:endParaRPr>
          </a:p>
        </p:txBody>
      </p:sp>
    </p:spTree>
    <p:extLst>
      <p:ext uri="{BB962C8B-B14F-4D97-AF65-F5344CB8AC3E}">
        <p14:creationId xmlns:p14="http://schemas.microsoft.com/office/powerpoint/2010/main" val="155487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3471B-91F8-A741-E1EF-37B3DE91D71B}"/>
              </a:ext>
            </a:extLst>
          </p:cNvPr>
          <p:cNvSpPr>
            <a:spLocks noGrp="1"/>
          </p:cNvSpPr>
          <p:nvPr>
            <p:ph type="title"/>
          </p:nvPr>
        </p:nvSpPr>
        <p:spPr>
          <a:xfrm>
            <a:off x="283901" y="538405"/>
            <a:ext cx="11465168" cy="704179"/>
          </a:xfrm>
        </p:spPr>
        <p:txBody>
          <a:bodyPr/>
          <a:lstStyle/>
          <a:p>
            <a:pPr algn="ctr"/>
            <a:r>
              <a:rPr lang="en-US" sz="4400" dirty="0">
                <a:solidFill>
                  <a:schemeClr val="tx1"/>
                </a:solidFill>
              </a:rPr>
              <a:t>Legislative Requirements (Cont’d)</a:t>
            </a:r>
          </a:p>
        </p:txBody>
      </p:sp>
      <p:sp>
        <p:nvSpPr>
          <p:cNvPr id="4" name="Content Placeholder 2">
            <a:extLst>
              <a:ext uri="{FF2B5EF4-FFF2-40B4-BE49-F238E27FC236}">
                <a16:creationId xmlns:a16="http://schemas.microsoft.com/office/drawing/2014/main" id="{F8405CFD-71AA-AFDE-2FA2-38DD6D88B135}"/>
              </a:ext>
            </a:extLst>
          </p:cNvPr>
          <p:cNvSpPr txBox="1">
            <a:spLocks/>
          </p:cNvSpPr>
          <p:nvPr/>
        </p:nvSpPr>
        <p:spPr>
          <a:xfrm>
            <a:off x="754380" y="1461247"/>
            <a:ext cx="10683240" cy="4192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sz="2000" dirty="0">
              <a:solidFill>
                <a:schemeClr val="tx1"/>
              </a:solidFill>
              <a:latin typeface="+mn-lt"/>
              <a:cs typeface="+mn-cs"/>
            </a:endParaRPr>
          </a:p>
          <a:p>
            <a:pPr>
              <a:buFont typeface="Arial" panose="020B0604020202020204" pitchFamily="34" charset="0"/>
              <a:buChar char="•"/>
            </a:pPr>
            <a:r>
              <a:rPr lang="en-US" dirty="0">
                <a:solidFill>
                  <a:schemeClr val="tx1"/>
                </a:solidFill>
              </a:rPr>
              <a:t>Number of instances where vertical prosecution was used to obtain those convictions and the sentences imposed.</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Number of theft-related property crimes that were charged overall in the jurisdiction that did not use the vertical prosecution model and the resulting number of convictions.</a:t>
            </a:r>
            <a:endParaRPr lang="en-US" sz="2000" dirty="0">
              <a:solidFill>
                <a:schemeClr val="tx1"/>
              </a:solidFill>
              <a:latin typeface="+mn-lt"/>
              <a:cs typeface="+mn-cs"/>
            </a:endParaRPr>
          </a:p>
        </p:txBody>
      </p:sp>
    </p:spTree>
    <p:extLst>
      <p:ext uri="{BB962C8B-B14F-4D97-AF65-F5344CB8AC3E}">
        <p14:creationId xmlns:p14="http://schemas.microsoft.com/office/powerpoint/2010/main" val="309043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4400" kern="1200" dirty="0">
                <a:solidFill>
                  <a:schemeClr val="tx1"/>
                </a:solidFill>
              </a:rPr>
              <a:t>Eligibility</a:t>
            </a:r>
            <a:r>
              <a:rPr lang="en-US" kern="1200" dirty="0">
                <a:solidFill>
                  <a:schemeClr val="tx1"/>
                </a:solidFill>
                <a:latin typeface="+mj-lt"/>
                <a:ea typeface="+mj-ea"/>
                <a:cs typeface="+mj-cs"/>
              </a:rPr>
              <a:t> </a:t>
            </a: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571292" y="2252325"/>
            <a:ext cx="5174967" cy="3511943"/>
          </a:xfrm>
        </p:spPr>
        <p:txBody>
          <a:bodyPr vert="horz" lIns="91440" tIns="45720" rIns="91440" bIns="45720" rtlCol="0" anchor="ctr">
            <a:normAutofit/>
          </a:bodyPr>
          <a:lstStyle/>
          <a:p>
            <a:pPr>
              <a:buFont typeface="Arial" panose="020B0604020202020204" pitchFamily="34" charset="0"/>
              <a:buChar char="•"/>
            </a:pPr>
            <a:r>
              <a:rPr lang="en-US" dirty="0">
                <a:solidFill>
                  <a:schemeClr val="tx1"/>
                </a:solidFill>
              </a:rPr>
              <a:t>California District Attorneys</a:t>
            </a:r>
          </a:p>
          <a:p>
            <a:pPr marL="0" indent="0">
              <a:buNone/>
            </a:pPr>
            <a:endParaRPr lang="en-US" sz="1200" dirty="0">
              <a:solidFill>
                <a:schemeClr val="tx1"/>
              </a:solidFill>
            </a:endParaRPr>
          </a:p>
          <a:p>
            <a:pPr>
              <a:buFont typeface="Arial" panose="020B0604020202020204" pitchFamily="34" charset="0"/>
              <a:buChar char="•"/>
            </a:pPr>
            <a:r>
              <a:rPr lang="en-US" dirty="0">
                <a:solidFill>
                  <a:schemeClr val="tx1"/>
                </a:solidFill>
              </a:rPr>
              <a:t>Applications must be submitted by the Board of Supervisors or the Chief County Administrative Officer</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Limit of One Proposal Submission </a:t>
            </a:r>
            <a:endParaRPr lang="en-US" sz="1800" dirty="0">
              <a:solidFill>
                <a:schemeClr val="tx1"/>
              </a:solidFill>
              <a:latin typeface="+mn-lt"/>
              <a:cs typeface="+mn-cs"/>
            </a:endParaRPr>
          </a:p>
          <a:p>
            <a:pPr marL="0">
              <a:buFont typeface="Arial" panose="020B0604020202020204" pitchFamily="34" charset="0"/>
              <a:buChar char="•"/>
            </a:pPr>
            <a:endParaRPr lang="en-US" sz="1800" dirty="0">
              <a:solidFill>
                <a:schemeClr val="tx1"/>
              </a:solidFill>
              <a:latin typeface="+mn-lt"/>
              <a:cs typeface="+mn-cs"/>
            </a:endParaRP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ifornia County Map (Printable State Map with County Lines) – DIY  Projects, Patterns, Monograms, Designs, Templates">
            <a:extLst>
              <a:ext uri="{FF2B5EF4-FFF2-40B4-BE49-F238E27FC236}">
                <a16:creationId xmlns:a16="http://schemas.microsoft.com/office/drawing/2014/main" id="{6F15CC2A-B040-286E-6313-CBA4F54FAA76}"/>
              </a:ext>
            </a:extLst>
          </p:cNvPr>
          <p:cNvPicPr>
            <a:picLocks noChangeAspect="1"/>
          </p:cNvPicPr>
          <p:nvPr/>
        </p:nvPicPr>
        <p:blipFill rotWithShape="1">
          <a:blip r:embed="rId3">
            <a:extLst>
              <a:ext uri="{28A0092B-C50C-407E-A947-70E740481C1C}">
                <a14:useLocalDpi xmlns:a14="http://schemas.microsoft.com/office/drawing/2010/main" val="0"/>
              </a:ext>
            </a:extLst>
          </a:blip>
          <a:srcRect t="3966"/>
          <a:stretch/>
        </p:blipFill>
        <p:spPr bwMode="auto">
          <a:xfrm>
            <a:off x="6095999" y="156550"/>
            <a:ext cx="5922725" cy="6344204"/>
          </a:xfrm>
          <a:prstGeom prst="rect">
            <a:avLst/>
          </a:prstGeom>
          <a:noFill/>
        </p:spPr>
      </p:pic>
      <p:sp>
        <p:nvSpPr>
          <p:cNvPr id="2" name="TextBox 1">
            <a:extLst>
              <a:ext uri="{FF2B5EF4-FFF2-40B4-BE49-F238E27FC236}">
                <a16:creationId xmlns:a16="http://schemas.microsoft.com/office/drawing/2014/main" id="{7423BE92-275C-9E25-F14A-6A8FE6C62292}"/>
              </a:ext>
            </a:extLst>
          </p:cNvPr>
          <p:cNvSpPr txBox="1"/>
          <p:nvPr/>
        </p:nvSpPr>
        <p:spPr>
          <a:xfrm>
            <a:off x="8175996" y="6469516"/>
            <a:ext cx="31983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 5</a:t>
            </a:r>
          </a:p>
        </p:txBody>
      </p:sp>
    </p:spTree>
    <p:extLst>
      <p:ext uri="{BB962C8B-B14F-4D97-AF65-F5344CB8AC3E}">
        <p14:creationId xmlns:p14="http://schemas.microsoft.com/office/powerpoint/2010/main" val="9284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3471B-91F8-A741-E1EF-37B3DE91D71B}"/>
              </a:ext>
            </a:extLst>
          </p:cNvPr>
          <p:cNvSpPr>
            <a:spLocks noGrp="1"/>
          </p:cNvSpPr>
          <p:nvPr>
            <p:ph type="title"/>
          </p:nvPr>
        </p:nvSpPr>
        <p:spPr/>
        <p:txBody>
          <a:bodyPr/>
          <a:lstStyle/>
          <a:p>
            <a:pPr algn="ctr"/>
            <a:r>
              <a:rPr lang="en-US" sz="4400" kern="1200" dirty="0">
                <a:solidFill>
                  <a:schemeClr val="tx1"/>
                </a:solidFill>
              </a:rPr>
              <a:t>Grant Period </a:t>
            </a:r>
            <a:endParaRPr lang="en-US" sz="4400" dirty="0">
              <a:solidFill>
                <a:schemeClr val="tx1"/>
              </a:solidFill>
            </a:endParaRPr>
          </a:p>
        </p:txBody>
      </p:sp>
      <p:sp>
        <p:nvSpPr>
          <p:cNvPr id="4" name="Content Placeholder 2">
            <a:extLst>
              <a:ext uri="{FF2B5EF4-FFF2-40B4-BE49-F238E27FC236}">
                <a16:creationId xmlns:a16="http://schemas.microsoft.com/office/drawing/2014/main" id="{F8405CFD-71AA-AFDE-2FA2-38DD6D88B135}"/>
              </a:ext>
            </a:extLst>
          </p:cNvPr>
          <p:cNvSpPr txBox="1">
            <a:spLocks/>
          </p:cNvSpPr>
          <p:nvPr/>
        </p:nvSpPr>
        <p:spPr>
          <a:xfrm>
            <a:off x="754378" y="1114526"/>
            <a:ext cx="10683240" cy="571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00000"/>
                </a:solidFill>
                <a:effectLst/>
                <a:ea typeface="Times New Roman" panose="02020603050405020304" pitchFamily="18" charset="0"/>
              </a:rPr>
              <a:t>October 1, 2023 to June 1, 2027</a:t>
            </a:r>
            <a:endParaRPr lang="en-US" sz="1800" dirty="0">
              <a:effectLst/>
              <a:ea typeface="Times New Roman" panose="02020603050405020304" pitchFamily="18" charset="0"/>
            </a:endParaRPr>
          </a:p>
        </p:txBody>
      </p:sp>
      <p:graphicFrame>
        <p:nvGraphicFramePr>
          <p:cNvPr id="2" name="Table 1">
            <a:extLst>
              <a:ext uri="{FF2B5EF4-FFF2-40B4-BE49-F238E27FC236}">
                <a16:creationId xmlns:a16="http://schemas.microsoft.com/office/drawing/2014/main" id="{BD4FBB35-4DAE-1B13-B4F7-292EBDFE83F3}"/>
              </a:ext>
            </a:extLst>
          </p:cNvPr>
          <p:cNvGraphicFramePr>
            <a:graphicFrameLocks noGrp="1"/>
          </p:cNvGraphicFramePr>
          <p:nvPr>
            <p:extLst>
              <p:ext uri="{D42A27DB-BD31-4B8C-83A1-F6EECF244321}">
                <p14:modId xmlns:p14="http://schemas.microsoft.com/office/powerpoint/2010/main" val="4190700951"/>
              </p:ext>
            </p:extLst>
          </p:nvPr>
        </p:nvGraphicFramePr>
        <p:xfrm>
          <a:off x="576492" y="1686236"/>
          <a:ext cx="11252090" cy="4459556"/>
        </p:xfrm>
        <a:graphic>
          <a:graphicData uri="http://schemas.openxmlformats.org/drawingml/2006/table">
            <a:tbl>
              <a:tblPr firstRow="1" firstCol="1" bandRow="1"/>
              <a:tblGrid>
                <a:gridCol w="2017621">
                  <a:extLst>
                    <a:ext uri="{9D8B030D-6E8A-4147-A177-3AD203B41FA5}">
                      <a16:colId xmlns:a16="http://schemas.microsoft.com/office/drawing/2014/main" val="3325396120"/>
                    </a:ext>
                  </a:extLst>
                </a:gridCol>
                <a:gridCol w="2134557">
                  <a:extLst>
                    <a:ext uri="{9D8B030D-6E8A-4147-A177-3AD203B41FA5}">
                      <a16:colId xmlns:a16="http://schemas.microsoft.com/office/drawing/2014/main" val="2405531026"/>
                    </a:ext>
                  </a:extLst>
                </a:gridCol>
                <a:gridCol w="2359549">
                  <a:extLst>
                    <a:ext uri="{9D8B030D-6E8A-4147-A177-3AD203B41FA5}">
                      <a16:colId xmlns:a16="http://schemas.microsoft.com/office/drawing/2014/main" val="212775912"/>
                    </a:ext>
                  </a:extLst>
                </a:gridCol>
                <a:gridCol w="2322448">
                  <a:extLst>
                    <a:ext uri="{9D8B030D-6E8A-4147-A177-3AD203B41FA5}">
                      <a16:colId xmlns:a16="http://schemas.microsoft.com/office/drawing/2014/main" val="1015507960"/>
                    </a:ext>
                  </a:extLst>
                </a:gridCol>
                <a:gridCol w="2417915">
                  <a:extLst>
                    <a:ext uri="{9D8B030D-6E8A-4147-A177-3AD203B41FA5}">
                      <a16:colId xmlns:a16="http://schemas.microsoft.com/office/drawing/2014/main" val="2837050756"/>
                    </a:ext>
                  </a:extLst>
                </a:gridCol>
              </a:tblGrid>
              <a:tr h="506331">
                <a:tc>
                  <a:txBody>
                    <a:bodyPr/>
                    <a:lstStyle/>
                    <a:p>
                      <a:pPr marL="0" marR="0" algn="ctr">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Implementation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Service Delivery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Service Delivery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Service Delivery</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l">
                        <a:spcBef>
                          <a:spcPts val="0"/>
                        </a:spcBef>
                        <a:spcAft>
                          <a:spcPts val="0"/>
                        </a:spcAft>
                      </a:pP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Data Evaluation/Closeout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21306039"/>
                  </a:ext>
                </a:extLst>
              </a:tr>
              <a:tr h="277422">
                <a:tc>
                  <a:txBody>
                    <a:bodyPr/>
                    <a:lstStyle/>
                    <a:p>
                      <a:pPr marL="0" marR="0" algn="ctr">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Up to 6-Months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Year 1</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Year 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Year 3</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Up to 6-Months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306290798"/>
                  </a:ext>
                </a:extLst>
              </a:tr>
              <a:tr h="819677">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October 1, 2023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April 1,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Start Date</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December 31,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January 1, 2025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December 31,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January 1, 2026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December 31, 2026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January 1, 2027 </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a:t>
                      </a:r>
                    </a:p>
                    <a:p>
                      <a:pPr marL="0" marR="0"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June 1, 2027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918476"/>
                  </a:ext>
                </a:extLst>
              </a:tr>
              <a:tr h="2856126">
                <a:tc>
                  <a:txBody>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Implementation period for hiring, procurement, </a:t>
                      </a:r>
                    </a:p>
                    <a:p>
                      <a:pPr marL="0" marR="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and other activities that facilitate a timely start. </a:t>
                      </a:r>
                    </a:p>
                    <a:p>
                      <a:pPr marL="0" marR="0" algn="r">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Grantees who </a:t>
                      </a:r>
                      <a:r>
                        <a:rPr lang="en-US" sz="1400" u="sng" dirty="0">
                          <a:effectLst/>
                          <a:latin typeface="Arial" panose="020B0604020202020204" pitchFamily="34" charset="0"/>
                          <a:ea typeface="Times New Roman" panose="02020603050405020304" pitchFamily="18" charset="0"/>
                          <a:cs typeface="Arial" panose="020B0604020202020204" pitchFamily="34" charset="0"/>
                        </a:rPr>
                        <a:t>do not need</a:t>
                      </a:r>
                      <a:r>
                        <a:rPr lang="en-US" sz="1400" dirty="0">
                          <a:effectLst/>
                          <a:latin typeface="Arial" panose="020B0604020202020204" pitchFamily="34" charset="0"/>
                          <a:ea typeface="Times New Roman" panose="02020603050405020304" pitchFamily="18" charset="0"/>
                          <a:cs typeface="Arial" panose="020B0604020202020204" pitchFamily="34" charset="0"/>
                        </a:rPr>
                        <a:t> the full implementation period can begin service delivery at any time once under contract</a:t>
                      </a:r>
                      <a:r>
                        <a:rPr lang="en-US" sz="1100" dirty="0">
                          <a:effectLst/>
                          <a:latin typeface="Arial Narrow" panose="020B0606020202030204" pitchFamily="34" charset="0"/>
                          <a:ea typeface="Times New Roman" panose="02020603050405020304" pitchFamily="18" charset="0"/>
                          <a:cs typeface="Arial" panose="020B0604020202020204" pitchFamily="34" charset="0"/>
                        </a:rPr>
                        <a: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l">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l">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Service delivery and data collection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l">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Service delivery and data collection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ctr">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71755" marR="71755" algn="l">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Service delivery and data collection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Data analysis and evaluation period to analyze data gathered during the service delivery period.</a:t>
                      </a:r>
                    </a:p>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 </a:t>
                      </a:r>
                    </a:p>
                    <a:p>
                      <a:pPr marL="0" marR="0">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Only expenses incurred for evaluation efforts may be incurred in this period.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739636"/>
                  </a:ext>
                </a:extLst>
              </a:tr>
            </a:tbl>
          </a:graphicData>
        </a:graphic>
      </p:graphicFrame>
      <p:sp>
        <p:nvSpPr>
          <p:cNvPr id="10" name="TextBox 9">
            <a:extLst>
              <a:ext uri="{FF2B5EF4-FFF2-40B4-BE49-F238E27FC236}">
                <a16:creationId xmlns:a16="http://schemas.microsoft.com/office/drawing/2014/main" id="{F2A28983-4042-7DCC-3D6F-DF557D0D1619}"/>
              </a:ext>
            </a:extLst>
          </p:cNvPr>
          <p:cNvSpPr txBox="1"/>
          <p:nvPr/>
        </p:nvSpPr>
        <p:spPr>
          <a:xfrm>
            <a:off x="8306222" y="6343261"/>
            <a:ext cx="35223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Pages 5-6</a:t>
            </a:r>
          </a:p>
        </p:txBody>
      </p:sp>
    </p:spTree>
    <p:extLst>
      <p:ext uri="{BB962C8B-B14F-4D97-AF65-F5344CB8AC3E}">
        <p14:creationId xmlns:p14="http://schemas.microsoft.com/office/powerpoint/2010/main" val="3270972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fontScale="90000"/>
          </a:bodyPr>
          <a:lstStyle/>
          <a:p>
            <a:r>
              <a:rPr lang="en-US" kern="1200" dirty="0">
                <a:solidFill>
                  <a:schemeClr val="tx1"/>
                </a:solidFill>
              </a:rPr>
              <a:t>Non-Governmental Organizations (NGOs)</a:t>
            </a: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571292" y="2252325"/>
            <a:ext cx="5174967" cy="3511943"/>
          </a:xfrm>
        </p:spPr>
        <p:txBody>
          <a:bodyPr vert="horz" lIns="91440" tIns="45720" rIns="91440" bIns="45720" rtlCol="0" anchor="ctr">
            <a:normAutofit/>
          </a:bodyPr>
          <a:lstStyle/>
          <a:p>
            <a:pPr>
              <a:buFont typeface="Arial" panose="020B0604020202020204" pitchFamily="34" charset="0"/>
              <a:buChar char="•"/>
            </a:pPr>
            <a:r>
              <a:rPr lang="en-US" dirty="0">
                <a:solidFill>
                  <a:schemeClr val="tx1"/>
                </a:solidFill>
              </a:rPr>
              <a:t>Criteria for NGOs</a:t>
            </a:r>
          </a:p>
          <a:p>
            <a:pPr marL="0" indent="0">
              <a:buNone/>
            </a:pPr>
            <a:endParaRPr lang="en-US" sz="1200" dirty="0">
              <a:solidFill>
                <a:schemeClr val="tx1"/>
              </a:solidFill>
            </a:endParaRPr>
          </a:p>
          <a:p>
            <a:pPr>
              <a:buFont typeface="Arial" panose="020B0604020202020204" pitchFamily="34" charset="0"/>
              <a:buChar char="•"/>
            </a:pPr>
            <a:r>
              <a:rPr lang="en-US" dirty="0">
                <a:solidFill>
                  <a:schemeClr val="tx1"/>
                </a:solidFill>
              </a:rPr>
              <a:t>All Applicants must complete and submit</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If N/A or unknown, indicate on the form and sign</a:t>
            </a:r>
            <a:endParaRPr lang="en-US" sz="1800" dirty="0">
              <a:solidFill>
                <a:schemeClr val="tx1"/>
              </a:solidFill>
              <a:latin typeface="+mn-lt"/>
              <a:cs typeface="+mn-cs"/>
            </a:endParaRPr>
          </a:p>
          <a:p>
            <a:pPr marL="0">
              <a:buFont typeface="Arial" panose="020B0604020202020204" pitchFamily="34" charset="0"/>
              <a:buChar char="•"/>
            </a:pPr>
            <a:endParaRPr lang="en-US" sz="1800" dirty="0">
              <a:solidFill>
                <a:schemeClr val="tx1"/>
              </a:solidFill>
              <a:latin typeface="+mn-lt"/>
              <a:cs typeface="+mn-cs"/>
            </a:endParaRP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B9253-E21B-60A4-F1B5-EEEBC0C9D84D}"/>
              </a:ext>
            </a:extLst>
          </p:cNvPr>
          <p:cNvSpPr txBox="1"/>
          <p:nvPr/>
        </p:nvSpPr>
        <p:spPr>
          <a:xfrm>
            <a:off x="8484110" y="6442139"/>
            <a:ext cx="31983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 7</a:t>
            </a:r>
          </a:p>
        </p:txBody>
      </p:sp>
      <p:pic>
        <p:nvPicPr>
          <p:cNvPr id="5" name="Picture 4">
            <a:extLst>
              <a:ext uri="{FF2B5EF4-FFF2-40B4-BE49-F238E27FC236}">
                <a16:creationId xmlns:a16="http://schemas.microsoft.com/office/drawing/2014/main" id="{04A0586F-1611-6ACC-9B43-5A147B6EF690}"/>
              </a:ext>
            </a:extLst>
          </p:cNvPr>
          <p:cNvPicPr>
            <a:picLocks noChangeAspect="1"/>
          </p:cNvPicPr>
          <p:nvPr/>
        </p:nvPicPr>
        <p:blipFill rotWithShape="1">
          <a:blip r:embed="rId3"/>
          <a:srcRect l="39456" t="21405" r="21984" b="5814"/>
          <a:stretch/>
        </p:blipFill>
        <p:spPr>
          <a:xfrm>
            <a:off x="5984947" y="46529"/>
            <a:ext cx="6180698" cy="6319139"/>
          </a:xfrm>
          <a:prstGeom prst="rect">
            <a:avLst/>
          </a:prstGeom>
        </p:spPr>
      </p:pic>
    </p:spTree>
    <p:extLst>
      <p:ext uri="{BB962C8B-B14F-4D97-AF65-F5344CB8AC3E}">
        <p14:creationId xmlns:p14="http://schemas.microsoft.com/office/powerpoint/2010/main" val="164522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Funding</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algn="just"/>
            <a:r>
              <a:rPr lang="en-US" dirty="0">
                <a:solidFill>
                  <a:schemeClr val="tx1"/>
                </a:solidFill>
              </a:rPr>
              <a:t>$28,500,000 available competitively</a:t>
            </a:r>
          </a:p>
          <a:p>
            <a:pPr algn="just"/>
            <a:endParaRPr lang="en-US" sz="1100" dirty="0">
              <a:solidFill>
                <a:schemeClr val="tx1"/>
              </a:solidFill>
            </a:endParaRPr>
          </a:p>
          <a:p>
            <a:pPr algn="just"/>
            <a:r>
              <a:rPr lang="en-US" dirty="0">
                <a:solidFill>
                  <a:schemeClr val="tx1"/>
                </a:solidFill>
              </a:rPr>
              <a:t>Applicants may apply under the Small Scope </a:t>
            </a:r>
            <a:r>
              <a:rPr lang="en-US" b="1" u="sng" dirty="0">
                <a:solidFill>
                  <a:schemeClr val="tx1"/>
                </a:solidFill>
              </a:rPr>
              <a:t>or</a:t>
            </a:r>
            <a:r>
              <a:rPr lang="en-US" dirty="0">
                <a:solidFill>
                  <a:schemeClr val="tx1"/>
                </a:solidFill>
              </a:rPr>
              <a:t> Large Scope category</a:t>
            </a:r>
          </a:p>
          <a:p>
            <a:pPr algn="just"/>
            <a:endParaRPr lang="en-US" sz="1100" dirty="0">
              <a:solidFill>
                <a:schemeClr val="tx1"/>
              </a:solidFill>
            </a:endParaRPr>
          </a:p>
          <a:p>
            <a:pPr algn="just"/>
            <a:r>
              <a:rPr lang="en-US" dirty="0">
                <a:solidFill>
                  <a:schemeClr val="tx1"/>
                </a:solidFill>
              </a:rPr>
              <a:t>Applicants may apply for any dollar amount up to and including the maximum grant amount identified in the Small Scope or Large Scope category</a:t>
            </a: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77ED7B-48DB-345F-1955-578C873FA11B}"/>
              </a:ext>
            </a:extLst>
          </p:cNvPr>
          <p:cNvSpPr txBox="1"/>
          <p:nvPr/>
        </p:nvSpPr>
        <p:spPr>
          <a:xfrm>
            <a:off x="8175996" y="6443964"/>
            <a:ext cx="319831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Instruction Packet, Page 8</a:t>
            </a:r>
          </a:p>
        </p:txBody>
      </p:sp>
    </p:spTree>
    <p:extLst>
      <p:ext uri="{BB962C8B-B14F-4D97-AF65-F5344CB8AC3E}">
        <p14:creationId xmlns:p14="http://schemas.microsoft.com/office/powerpoint/2010/main" val="3881459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2" name="Rectangle 2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777240" y="694944"/>
            <a:ext cx="6610388" cy="1042416"/>
          </a:xfrm>
        </p:spPr>
        <p:txBody>
          <a:bodyPr vert="horz" lIns="91440" tIns="45720" rIns="91440" bIns="45720" rtlCol="0" anchor="ctr">
            <a:normAutofit/>
          </a:bodyPr>
          <a:lstStyle/>
          <a:p>
            <a:r>
              <a:rPr lang="en-US" sz="4400" kern="1200" dirty="0">
                <a:solidFill>
                  <a:srgbClr val="FFFFFF"/>
                </a:solidFill>
              </a:rPr>
              <a:t>Funding Thresholds</a:t>
            </a:r>
          </a:p>
        </p:txBody>
      </p:sp>
      <p:sp>
        <p:nvSpPr>
          <p:cNvPr id="33" name="Rectangle 2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1E3D87">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ectangle 2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ectangle 28">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1E3D87">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054529" y="2125996"/>
            <a:ext cx="3469776" cy="3740893"/>
          </a:xfrm>
        </p:spPr>
        <p:txBody>
          <a:bodyPr vert="horz" lIns="91440" tIns="45720" rIns="91440" bIns="45720" rtlCol="0" anchor="ctr">
            <a:normAutofit/>
          </a:bodyPr>
          <a:lstStyle/>
          <a:p>
            <a:pPr>
              <a:buFont typeface="Arial" panose="020B0604020202020204" pitchFamily="34" charset="0"/>
              <a:buChar char="•"/>
            </a:pPr>
            <a:r>
              <a:rPr lang="en-US" dirty="0">
                <a:solidFill>
                  <a:schemeClr val="tx1"/>
                </a:solidFill>
              </a:rPr>
              <a:t>Prepare a budget for either the Small </a:t>
            </a:r>
            <a:r>
              <a:rPr lang="en-US" b="1" u="sng" dirty="0">
                <a:solidFill>
                  <a:schemeClr val="tx1"/>
                </a:solidFill>
              </a:rPr>
              <a:t>or</a:t>
            </a:r>
            <a:r>
              <a:rPr lang="en-US" dirty="0">
                <a:solidFill>
                  <a:schemeClr val="tx1"/>
                </a:solidFill>
              </a:rPr>
              <a:t> Large Scope category</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Budget must cover October 1, 2023 - June 1, 2027</a:t>
            </a:r>
          </a:p>
        </p:txBody>
      </p:sp>
      <p:sp>
        <p:nvSpPr>
          <p:cNvPr id="6" name="TextBox 5">
            <a:extLst>
              <a:ext uri="{FF2B5EF4-FFF2-40B4-BE49-F238E27FC236}">
                <a16:creationId xmlns:a16="http://schemas.microsoft.com/office/drawing/2014/main" id="{2B1FC8EC-E295-FB9A-1953-D907B5004BCB}"/>
              </a:ext>
            </a:extLst>
          </p:cNvPr>
          <p:cNvSpPr txBox="1"/>
          <p:nvPr/>
        </p:nvSpPr>
        <p:spPr>
          <a:xfrm>
            <a:off x="8854421" y="6380845"/>
            <a:ext cx="287771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8</a:t>
            </a:r>
          </a:p>
        </p:txBody>
      </p:sp>
      <p:graphicFrame>
        <p:nvGraphicFramePr>
          <p:cNvPr id="14" name="Table 13">
            <a:extLst>
              <a:ext uri="{FF2B5EF4-FFF2-40B4-BE49-F238E27FC236}">
                <a16:creationId xmlns:a16="http://schemas.microsoft.com/office/drawing/2014/main" id="{C7D6CA4E-F3C6-508F-2DF4-9491508F35D4}"/>
              </a:ext>
            </a:extLst>
          </p:cNvPr>
          <p:cNvGraphicFramePr>
            <a:graphicFrameLocks noGrp="1"/>
          </p:cNvGraphicFramePr>
          <p:nvPr>
            <p:extLst>
              <p:ext uri="{D42A27DB-BD31-4B8C-83A1-F6EECF244321}">
                <p14:modId xmlns:p14="http://schemas.microsoft.com/office/powerpoint/2010/main" val="2264516924"/>
              </p:ext>
            </p:extLst>
          </p:nvPr>
        </p:nvGraphicFramePr>
        <p:xfrm>
          <a:off x="458921" y="2606608"/>
          <a:ext cx="7209362" cy="2064783"/>
        </p:xfrm>
        <a:graphic>
          <a:graphicData uri="http://schemas.openxmlformats.org/drawingml/2006/table">
            <a:tbl>
              <a:tblPr firstRow="1" firstCol="1" bandRow="1">
                <a:tableStyleId>{5C22544A-7EE6-4342-B048-85BDC9FD1C3A}</a:tableStyleId>
              </a:tblPr>
              <a:tblGrid>
                <a:gridCol w="2080216">
                  <a:extLst>
                    <a:ext uri="{9D8B030D-6E8A-4147-A177-3AD203B41FA5}">
                      <a16:colId xmlns:a16="http://schemas.microsoft.com/office/drawing/2014/main" val="2791039080"/>
                    </a:ext>
                  </a:extLst>
                </a:gridCol>
                <a:gridCol w="2505128">
                  <a:extLst>
                    <a:ext uri="{9D8B030D-6E8A-4147-A177-3AD203B41FA5}">
                      <a16:colId xmlns:a16="http://schemas.microsoft.com/office/drawing/2014/main" val="472718223"/>
                    </a:ext>
                  </a:extLst>
                </a:gridCol>
                <a:gridCol w="2624018">
                  <a:extLst>
                    <a:ext uri="{9D8B030D-6E8A-4147-A177-3AD203B41FA5}">
                      <a16:colId xmlns:a16="http://schemas.microsoft.com/office/drawing/2014/main" val="462294786"/>
                    </a:ext>
                  </a:extLst>
                </a:gridCol>
              </a:tblGrid>
              <a:tr h="449856">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Funding Categories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Maximum Grant Award</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tc>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Total Available Funding*</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3710668878"/>
                  </a:ext>
                </a:extLst>
              </a:tr>
              <a:tr h="521605">
                <a:tc>
                  <a:txBody>
                    <a:bodyPr/>
                    <a:lstStyle/>
                    <a:p>
                      <a:pPr marL="0" marR="0" algn="just">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Small Scope</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marL="0" marR="0" algn="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Up to </a:t>
                      </a:r>
                      <a:r>
                        <a:rPr lang="en-US" sz="1800" b="1" dirty="0">
                          <a:solidFill>
                            <a:schemeClr val="tx1"/>
                          </a:solidFill>
                          <a:effectLst/>
                          <a:latin typeface="Arial" panose="020B0604020202020204" pitchFamily="34" charset="0"/>
                          <a:cs typeface="Arial" panose="020B0604020202020204" pitchFamily="34" charset="0"/>
                        </a:rPr>
                        <a:t>$800,000 </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marL="0" marR="0" algn="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$8,000,000</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1671757035"/>
                  </a:ext>
                </a:extLst>
              </a:tr>
              <a:tr h="419106">
                <a:tc>
                  <a:txBody>
                    <a:bodyPr/>
                    <a:lstStyle/>
                    <a:p>
                      <a:pPr marL="0" marR="0" algn="just">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Large Scope </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marL="0" marR="0" algn="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Up to </a:t>
                      </a:r>
                      <a:r>
                        <a:rPr lang="en-US" sz="1800" b="1" dirty="0">
                          <a:solidFill>
                            <a:schemeClr val="tx1"/>
                          </a:solidFill>
                          <a:effectLst/>
                          <a:latin typeface="Arial" panose="020B0604020202020204" pitchFamily="34" charset="0"/>
                          <a:cs typeface="Arial" panose="020B0604020202020204" pitchFamily="34" charset="0"/>
                        </a:rPr>
                        <a:t>$2,050,000 </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marL="0" marR="0" algn="r">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$20,500,000</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1288541773"/>
                  </a:ext>
                </a:extLst>
              </a:tr>
              <a:tr h="296108">
                <a:tc>
                  <a:txBody>
                    <a:bodyPr/>
                    <a:lstStyle/>
                    <a:p>
                      <a:pPr marL="0" marR="0" algn="just">
                        <a:spcBef>
                          <a:spcPts val="0"/>
                        </a:spcBef>
                        <a:spcAft>
                          <a:spcPts val="0"/>
                        </a:spcAft>
                      </a:pPr>
                      <a:r>
                        <a:rPr lang="en-US" sz="8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65000"/>
                      </a:schemeClr>
                    </a:solidFill>
                  </a:tcPr>
                </a:tc>
                <a:tc>
                  <a:txBody>
                    <a:bodyPr/>
                    <a:lstStyle/>
                    <a:p>
                      <a:pPr marL="0" marR="0" algn="just">
                        <a:spcBef>
                          <a:spcPts val="0"/>
                        </a:spcBef>
                        <a:spcAft>
                          <a:spcPts val="0"/>
                        </a:spcAft>
                      </a:pPr>
                      <a:r>
                        <a:rPr lang="en-US" sz="8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65000"/>
                      </a:schemeClr>
                    </a:solidFill>
                  </a:tcPr>
                </a:tc>
                <a:tc>
                  <a:txBody>
                    <a:bodyPr/>
                    <a:lstStyle/>
                    <a:p>
                      <a:pPr marL="0" marR="0" algn="just">
                        <a:spcBef>
                          <a:spcPts val="0"/>
                        </a:spcBef>
                        <a:spcAft>
                          <a:spcPts val="0"/>
                        </a:spcAft>
                      </a:pPr>
                      <a:r>
                        <a:rPr lang="en-US" sz="800" dirty="0">
                          <a:effectLst/>
                          <a:latin typeface="Arial" panose="020B0604020202020204" pitchFamily="34" charset="0"/>
                          <a:cs typeface="Arial" panose="020B0604020202020204" pitchFamily="34" charset="0"/>
                        </a:rPr>
                        <a:t>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65000"/>
                      </a:schemeClr>
                    </a:solidFill>
                  </a:tcPr>
                </a:tc>
                <a:extLst>
                  <a:ext uri="{0D108BD9-81ED-4DB2-BD59-A6C34878D82A}">
                    <a16:rowId xmlns:a16="http://schemas.microsoft.com/office/drawing/2014/main" val="2177210989"/>
                  </a:ext>
                </a:extLst>
              </a:tr>
              <a:tr h="378108">
                <a:tc gridSpan="2">
                  <a:txBody>
                    <a:bodyPr/>
                    <a:lstStyle/>
                    <a:p>
                      <a:pPr marL="0" marR="0" algn="just">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Total Funding for Competitive Grants:</a:t>
                      </a:r>
                      <a:endParaRPr lang="en-US"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hMerge="1">
                  <a:txBody>
                    <a:bodyPr/>
                    <a:lstStyle/>
                    <a:p>
                      <a:endParaRPr lang="en-US"/>
                    </a:p>
                  </a:txBody>
                  <a:tcPr/>
                </a:tc>
                <a:tc>
                  <a:txBody>
                    <a:bodyPr/>
                    <a:lstStyle/>
                    <a:p>
                      <a:pPr marL="0" marR="0" algn="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$28,500,000</a:t>
                      </a:r>
                      <a:endParaRPr lang="en-US"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extLst>
                  <a:ext uri="{0D108BD9-81ED-4DB2-BD59-A6C34878D82A}">
                    <a16:rowId xmlns:a16="http://schemas.microsoft.com/office/drawing/2014/main" val="1969722347"/>
                  </a:ext>
                </a:extLst>
              </a:tr>
            </a:tbl>
          </a:graphicData>
        </a:graphic>
      </p:graphicFrame>
      <p:sp>
        <p:nvSpPr>
          <p:cNvPr id="15" name="TextBox 14">
            <a:extLst>
              <a:ext uri="{FF2B5EF4-FFF2-40B4-BE49-F238E27FC236}">
                <a16:creationId xmlns:a16="http://schemas.microsoft.com/office/drawing/2014/main" id="{795E4E0D-C7D7-B80D-361B-26D595ADB3ED}"/>
              </a:ext>
            </a:extLst>
          </p:cNvPr>
          <p:cNvSpPr txBox="1"/>
          <p:nvPr/>
        </p:nvSpPr>
        <p:spPr>
          <a:xfrm>
            <a:off x="458921" y="4824281"/>
            <a:ext cx="720547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*Provided funding is appropriated in the FY 2023-2024 and 2024-25 State Budget Acts</a:t>
            </a:r>
          </a:p>
        </p:txBody>
      </p:sp>
    </p:spTree>
    <p:extLst>
      <p:ext uri="{BB962C8B-B14F-4D97-AF65-F5344CB8AC3E}">
        <p14:creationId xmlns:p14="http://schemas.microsoft.com/office/powerpoint/2010/main" val="154397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24465" y="624568"/>
            <a:ext cx="4456257" cy="5412920"/>
          </a:xfrm>
        </p:spPr>
        <p:txBody>
          <a:bodyPr vert="horz" lIns="91440" tIns="45720" rIns="91440" bIns="45720" rtlCol="0" anchor="ctr">
            <a:normAutofit/>
          </a:bodyPr>
          <a:lstStyle/>
          <a:p>
            <a:r>
              <a:rPr lang="en-US" sz="4000" kern="1200" dirty="0">
                <a:solidFill>
                  <a:srgbClr val="FFFFFF"/>
                </a:solidFill>
                <a:latin typeface="Arial" panose="020B0604020202020204" pitchFamily="34" charset="0"/>
                <a:cs typeface="Arial" panose="020B0604020202020204" pitchFamily="34" charset="0"/>
              </a:rPr>
              <a:t>Welcome and Introductions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581035" y="717755"/>
            <a:ext cx="6286500" cy="563436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Amanda Abucay, Staff Services Manager I</a:t>
            </a:r>
          </a:p>
          <a:p>
            <a:pPr marL="0">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Michael Lee, Research Data Specialist I</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r>
              <a:rPr lang="en-US" dirty="0">
                <a:solidFill>
                  <a:schemeClr val="tx1"/>
                </a:solidFill>
              </a:rPr>
              <a:t>Ricardo Goodridge, Deputy Director</a:t>
            </a:r>
          </a:p>
          <a:p>
            <a:pPr>
              <a:buFont typeface="Arial" panose="020B0604020202020204" pitchFamily="34" charset="0"/>
              <a:buChar char="•"/>
            </a:pPr>
            <a:endParaRPr lang="en-US" sz="1200" dirty="0">
              <a:solidFill>
                <a:schemeClr val="tx1"/>
              </a:solidFill>
            </a:endParaRPr>
          </a:p>
          <a:p>
            <a:pPr>
              <a:buFont typeface="Arial" panose="020B0604020202020204" pitchFamily="34" charset="0"/>
              <a:buChar char="•"/>
            </a:pPr>
            <a:endParaRPr lang="en-US" dirty="0">
              <a:solidFill>
                <a:schemeClr val="tx1"/>
              </a:solidFill>
              <a:latin typeface="+mn-lt"/>
              <a:cs typeface="+mn-cs"/>
            </a:endParaRPr>
          </a:p>
          <a:p>
            <a:pPr>
              <a:buFont typeface="Arial" panose="020B0604020202020204" pitchFamily="34" charset="0"/>
              <a:buChar char="•"/>
            </a:pPr>
            <a:endParaRPr lang="en-US" dirty="0">
              <a:solidFill>
                <a:schemeClr val="tx1"/>
              </a:solidFill>
              <a:latin typeface="+mn-lt"/>
              <a:cs typeface="+mn-cs"/>
            </a:endParaRPr>
          </a:p>
          <a:p>
            <a:pPr marL="0">
              <a:buFont typeface="Arial" panose="020B0604020202020204" pitchFamily="34" charset="0"/>
              <a:buChar char="•"/>
            </a:pPr>
            <a:endParaRPr lang="en-US" dirty="0">
              <a:solidFill>
                <a:schemeClr val="tx1"/>
              </a:solidFill>
              <a:latin typeface="+mn-lt"/>
              <a:cs typeface="+mn-cs"/>
            </a:endParaRPr>
          </a:p>
        </p:txBody>
      </p:sp>
    </p:spTree>
    <p:extLst>
      <p:ext uri="{BB962C8B-B14F-4D97-AF65-F5344CB8AC3E}">
        <p14:creationId xmlns:p14="http://schemas.microsoft.com/office/powerpoint/2010/main" val="1913037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Eligible Funding Activities</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3631" y="2993048"/>
            <a:ext cx="7876549" cy="560290"/>
          </a:xfrm>
        </p:spPr>
        <p:txBody>
          <a:bodyPr vert="horz" lIns="91440" tIns="45720" rIns="91440" bIns="45720" rtlCol="0" anchor="ctr">
            <a:normAutofit/>
          </a:bodyPr>
          <a:lstStyle/>
          <a:p>
            <a:pPr marL="0" indent="0" algn="just">
              <a:buNone/>
            </a:pPr>
            <a:r>
              <a:rPr lang="en-US" dirty="0">
                <a:solidFill>
                  <a:schemeClr val="tx1"/>
                </a:solidFill>
              </a:rPr>
              <a:t>Include, but not limited to, the following:</a:t>
            </a: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5F6CD5DE-F920-3A32-8760-F80AF0E845BC}"/>
              </a:ext>
            </a:extLst>
          </p:cNvPr>
          <p:cNvSpPr txBox="1">
            <a:spLocks/>
          </p:cNvSpPr>
          <p:nvPr/>
        </p:nvSpPr>
        <p:spPr>
          <a:xfrm>
            <a:off x="6459343" y="3645244"/>
            <a:ext cx="5088223" cy="26963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000000"/>
                </a:solidFill>
                <a:ea typeface="Calibri" panose="020F0502020204030204" pitchFamily="34" charset="0"/>
              </a:rPr>
              <a:t>Investigative Software</a:t>
            </a:r>
          </a:p>
          <a:p>
            <a:pPr algn="just"/>
            <a:r>
              <a:rPr lang="en-US" dirty="0">
                <a:solidFill>
                  <a:srgbClr val="000000"/>
                </a:solidFill>
                <a:ea typeface="Calibri" panose="020F0502020204030204" pitchFamily="34" charset="0"/>
              </a:rPr>
              <a:t>Online and Print Advertising</a:t>
            </a:r>
          </a:p>
          <a:p>
            <a:pPr algn="just"/>
            <a:r>
              <a:rPr lang="en-US" dirty="0">
                <a:solidFill>
                  <a:srgbClr val="000000"/>
                </a:solidFill>
                <a:ea typeface="Calibri" panose="020F0502020204030204" pitchFamily="34" charset="0"/>
              </a:rPr>
              <a:t>Staff expenses, including overtime</a:t>
            </a:r>
          </a:p>
          <a:p>
            <a:pPr marL="0" indent="0" algn="just">
              <a:buNone/>
            </a:pPr>
            <a:endParaRPr lang="en-US" dirty="0">
              <a:solidFill>
                <a:schemeClr val="tx1"/>
              </a:solidFill>
            </a:endParaRPr>
          </a:p>
          <a:p>
            <a:pPr marL="0" indent="0" algn="just">
              <a:buFont typeface="Calibri" panose="020F0502020204030204" pitchFamily="34" charset="0"/>
              <a:buNone/>
            </a:pPr>
            <a:endParaRPr lang="en-US" sz="1100" dirty="0">
              <a:solidFill>
                <a:schemeClr val="tx1"/>
              </a:solidFill>
            </a:endParaRPr>
          </a:p>
        </p:txBody>
      </p:sp>
      <p:sp>
        <p:nvSpPr>
          <p:cNvPr id="5" name="Content Placeholder 2">
            <a:extLst>
              <a:ext uri="{FF2B5EF4-FFF2-40B4-BE49-F238E27FC236}">
                <a16:creationId xmlns:a16="http://schemas.microsoft.com/office/drawing/2014/main" id="{9C83D8BF-D1E3-3CC1-E4A0-2366293A4666}"/>
              </a:ext>
            </a:extLst>
          </p:cNvPr>
          <p:cNvSpPr txBox="1">
            <a:spLocks/>
          </p:cNvSpPr>
          <p:nvPr/>
        </p:nvSpPr>
        <p:spPr>
          <a:xfrm>
            <a:off x="1008443" y="3648410"/>
            <a:ext cx="5006546" cy="269320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000000"/>
                </a:solidFill>
                <a:ea typeface="Calibri" panose="020F0502020204030204" pitchFamily="34" charset="0"/>
              </a:rPr>
              <a:t>Case Management Systems</a:t>
            </a:r>
          </a:p>
          <a:p>
            <a:pPr algn="just"/>
            <a:r>
              <a:rPr lang="en-US" dirty="0">
                <a:solidFill>
                  <a:srgbClr val="000000"/>
                </a:solidFill>
                <a:ea typeface="Calibri" panose="020F0502020204030204" pitchFamily="34" charset="0"/>
              </a:rPr>
              <a:t>Computers/Laptops/Tablets</a:t>
            </a:r>
          </a:p>
          <a:p>
            <a:pPr algn="just"/>
            <a:r>
              <a:rPr lang="en-US" dirty="0">
                <a:solidFill>
                  <a:srgbClr val="000000"/>
                </a:solidFill>
                <a:ea typeface="Calibri" panose="020F0502020204030204" pitchFamily="34" charset="0"/>
              </a:rPr>
              <a:t>Databases</a:t>
            </a:r>
          </a:p>
          <a:p>
            <a:pPr algn="just"/>
            <a:r>
              <a:rPr lang="en-US" dirty="0">
                <a:solidFill>
                  <a:srgbClr val="000000"/>
                </a:solidFill>
                <a:ea typeface="Calibri" panose="020F0502020204030204" pitchFamily="34" charset="0"/>
              </a:rPr>
              <a:t>Hiring Staff and/or Contractors </a:t>
            </a:r>
            <a:endParaRPr lang="en-US" dirty="0">
              <a:solidFill>
                <a:schemeClr val="tx1"/>
              </a:solidFill>
            </a:endParaRPr>
          </a:p>
          <a:p>
            <a:pPr marL="0" indent="0" algn="just">
              <a:buFont typeface="Calibri" panose="020F0502020204030204" pitchFamily="34" charset="0"/>
              <a:buNone/>
            </a:pPr>
            <a:endParaRPr lang="en-US" sz="1100" dirty="0">
              <a:solidFill>
                <a:schemeClr val="tx1"/>
              </a:solidFill>
            </a:endParaRPr>
          </a:p>
        </p:txBody>
      </p:sp>
      <p:sp>
        <p:nvSpPr>
          <p:cNvPr id="6" name="TextBox 5">
            <a:extLst>
              <a:ext uri="{FF2B5EF4-FFF2-40B4-BE49-F238E27FC236}">
                <a16:creationId xmlns:a16="http://schemas.microsoft.com/office/drawing/2014/main" id="{8AEAF83F-EBA9-C810-D7A6-82668567084F}"/>
              </a:ext>
            </a:extLst>
          </p:cNvPr>
          <p:cNvSpPr txBox="1"/>
          <p:nvPr/>
        </p:nvSpPr>
        <p:spPr>
          <a:xfrm>
            <a:off x="8854421" y="6430976"/>
            <a:ext cx="287771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9</a:t>
            </a:r>
          </a:p>
        </p:txBody>
      </p:sp>
    </p:spTree>
    <p:extLst>
      <p:ext uri="{BB962C8B-B14F-4D97-AF65-F5344CB8AC3E}">
        <p14:creationId xmlns:p14="http://schemas.microsoft.com/office/powerpoint/2010/main" val="577211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Funding Requests</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429000"/>
            <a:ext cx="9941319" cy="2713180"/>
          </a:xfrm>
        </p:spPr>
        <p:txBody>
          <a:bodyPr vert="horz" lIns="91440" tIns="45720" rIns="91440" bIns="45720" rtlCol="0" anchor="ctr">
            <a:normAutofit/>
          </a:bodyPr>
          <a:lstStyle/>
          <a:p>
            <a:pPr algn="just"/>
            <a:r>
              <a:rPr lang="en-US" dirty="0">
                <a:solidFill>
                  <a:schemeClr val="tx1"/>
                </a:solidFill>
              </a:rPr>
              <a:t>Budget must last for the entire grant period</a:t>
            </a:r>
          </a:p>
          <a:p>
            <a:pPr algn="just"/>
            <a:endParaRPr lang="en-US" sz="1100" dirty="0">
              <a:solidFill>
                <a:schemeClr val="tx1"/>
              </a:solidFill>
            </a:endParaRPr>
          </a:p>
          <a:p>
            <a:pPr algn="just"/>
            <a:r>
              <a:rPr lang="en-US" dirty="0">
                <a:solidFill>
                  <a:schemeClr val="tx1"/>
                </a:solidFill>
              </a:rPr>
              <a:t>No Match Requirement</a:t>
            </a:r>
          </a:p>
          <a:p>
            <a:pPr algn="just"/>
            <a:endParaRPr lang="en-US" sz="1100" dirty="0">
              <a:solidFill>
                <a:schemeClr val="tx1"/>
              </a:solidFill>
            </a:endParaRPr>
          </a:p>
          <a:p>
            <a:pPr algn="just"/>
            <a:r>
              <a:rPr lang="en-US" dirty="0">
                <a:solidFill>
                  <a:schemeClr val="tx1"/>
                </a:solidFill>
              </a:rPr>
              <a:t>Proposals will be scored in part on the reasonableness of the budget</a:t>
            </a:r>
          </a:p>
          <a:p>
            <a:pPr algn="just"/>
            <a:endParaRPr lang="en-US" sz="1100" dirty="0">
              <a:solidFill>
                <a:schemeClr val="tx1"/>
              </a:solidFill>
            </a:endParaRPr>
          </a:p>
          <a:p>
            <a:pPr algn="just"/>
            <a:r>
              <a:rPr lang="en-US" b="1" u="sng" dirty="0">
                <a:solidFill>
                  <a:schemeClr val="tx1"/>
                </a:solidFill>
              </a:rPr>
              <a:t>Only Request What is Needed</a:t>
            </a:r>
          </a:p>
          <a:p>
            <a:pPr algn="just"/>
            <a:endParaRPr lang="en-US" sz="1100" dirty="0">
              <a:solidFill>
                <a:schemeClr val="tx1"/>
              </a:solidFill>
            </a:endParaRPr>
          </a:p>
          <a:p>
            <a:pPr marL="0" indent="0" algn="just">
              <a:buNone/>
            </a:pPr>
            <a:endParaRPr lang="en-US" sz="1100" dirty="0">
              <a:solidFill>
                <a:schemeClr val="tx1"/>
              </a:solidFill>
            </a:endParaRPr>
          </a:p>
          <a:p>
            <a:pPr algn="just"/>
            <a:endParaRPr lang="en-US" dirty="0">
              <a:solidFill>
                <a:schemeClr val="tx1"/>
              </a:solidFill>
            </a:endParaRP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285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806256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Budget Attachment Overview</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marL="0" indent="0" algn="ctr">
              <a:buNone/>
            </a:pPr>
            <a:r>
              <a:rPr lang="en-US" dirty="0">
                <a:solidFill>
                  <a:schemeClr val="tx1"/>
                </a:solidFill>
              </a:rPr>
              <a:t>Completing the Excel Budget Attachment </a:t>
            </a:r>
          </a:p>
          <a:p>
            <a:pPr algn="just"/>
            <a:endParaRPr lang="en-US" sz="1100" dirty="0">
              <a:solidFill>
                <a:schemeClr val="tx1"/>
              </a:solidFill>
            </a:endParaRPr>
          </a:p>
          <a:p>
            <a:pPr marL="0" indent="0" algn="ctr">
              <a:buNone/>
            </a:pPr>
            <a:r>
              <a:rPr lang="en-US" dirty="0">
                <a:solidFill>
                  <a:schemeClr val="tx1"/>
                </a:solidFill>
              </a:rPr>
              <a:t>Presentation by Amanda Abucay, Staff Services Manager I </a:t>
            </a:r>
          </a:p>
          <a:p>
            <a:pPr algn="just"/>
            <a:endParaRPr lang="en-US" sz="1100" dirty="0">
              <a:solidFill>
                <a:schemeClr val="tx1"/>
              </a:solidFill>
            </a:endParaRPr>
          </a:p>
          <a:p>
            <a:pPr algn="just"/>
            <a:endParaRPr lang="en-US" dirty="0">
              <a:solidFill>
                <a:schemeClr val="tx1"/>
              </a:solidFill>
            </a:endParaRP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033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fontScale="90000"/>
          </a:bodyPr>
          <a:lstStyle/>
          <a:p>
            <a:r>
              <a:rPr lang="en-US" sz="4000" kern="1200" dirty="0">
                <a:solidFill>
                  <a:schemeClr val="tx1"/>
                </a:solidFill>
              </a:rPr>
              <a:t>Budget Attachment Location</a:t>
            </a: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310234" y="2003669"/>
            <a:ext cx="5393603" cy="3511943"/>
          </a:xfrm>
        </p:spPr>
        <p:txBody>
          <a:bodyPr vert="horz" lIns="91440" tIns="45720" rIns="91440" bIns="45720" rtlCol="0" anchor="ctr">
            <a:normAutofit/>
          </a:bodyPr>
          <a:lstStyle/>
          <a:p>
            <a:pPr algn="just"/>
            <a:r>
              <a:rPr lang="en-US" dirty="0">
                <a:solidFill>
                  <a:schemeClr val="tx1"/>
                </a:solidFill>
              </a:rPr>
              <a:t>Visit the Corrections Planning and Grants Program Division Webpage -</a:t>
            </a:r>
            <a:endParaRPr lang="en-US" sz="1100" dirty="0">
              <a:solidFill>
                <a:schemeClr val="tx1"/>
              </a:solidFill>
            </a:endParaRPr>
          </a:p>
          <a:p>
            <a:pPr marL="288925" indent="0" algn="just">
              <a:buNone/>
              <a:tabLst>
                <a:tab pos="228600" algn="l"/>
              </a:tabLst>
            </a:pPr>
            <a:r>
              <a:rPr lang="en-US" dirty="0">
                <a:solidFill>
                  <a:schemeClr val="accent2"/>
                </a:solidFill>
                <a:hlinkClick r:id="rId3">
                  <a:extLst>
                    <a:ext uri="{A12FA001-AC4F-418D-AE19-62706E023703}">
                      <ahyp:hlinkClr xmlns:ahyp="http://schemas.microsoft.com/office/drawing/2018/hyperlinkcolor" val="tx"/>
                    </a:ext>
                  </a:extLst>
                </a:hlinkClick>
              </a:rPr>
              <a:t>https://www.bscc.ca.gov/s_correctionsplanningandprograms/</a:t>
            </a:r>
            <a:endParaRPr lang="en-US" dirty="0">
              <a:solidFill>
                <a:schemeClr val="accent2"/>
              </a:solidFill>
            </a:endParaRPr>
          </a:p>
          <a:p>
            <a:pPr marL="0" indent="0" algn="just">
              <a:buNone/>
            </a:pPr>
            <a:endParaRPr lang="en-US" sz="1200" dirty="0">
              <a:solidFill>
                <a:schemeClr val="accent2"/>
              </a:solidFill>
            </a:endParaRPr>
          </a:p>
          <a:p>
            <a:pPr algn="just"/>
            <a:r>
              <a:rPr lang="en-US" dirty="0">
                <a:solidFill>
                  <a:schemeClr val="tx1"/>
                </a:solidFill>
              </a:rPr>
              <a:t>The Organized Retail Theft Vertical Prosecution Grant Program is listed alphabetically</a:t>
            </a:r>
            <a:endParaRPr lang="en-US" dirty="0">
              <a:solidFill>
                <a:schemeClr val="accent2"/>
              </a:solidFill>
            </a:endParaRP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al user interface, text, email&#10;&#10;Description automatically generated">
            <a:extLst>
              <a:ext uri="{FF2B5EF4-FFF2-40B4-BE49-F238E27FC236}">
                <a16:creationId xmlns:a16="http://schemas.microsoft.com/office/drawing/2014/main" id="{0671F96C-D4D2-F436-D53D-789108B90AE0}"/>
              </a:ext>
            </a:extLst>
          </p:cNvPr>
          <p:cNvPicPr>
            <a:picLocks noChangeAspect="1"/>
          </p:cNvPicPr>
          <p:nvPr/>
        </p:nvPicPr>
        <p:blipFill rotWithShape="1">
          <a:blip r:embed="rId4"/>
          <a:srcRect l="20833" t="8975" r="21759" b="3632"/>
          <a:stretch/>
        </p:blipFill>
        <p:spPr bwMode="auto">
          <a:xfrm>
            <a:off x="5752093" y="477707"/>
            <a:ext cx="6391650" cy="5477253"/>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2AC32B6-161F-609F-F73F-CAE1A1CA5846}"/>
              </a:ext>
            </a:extLst>
          </p:cNvPr>
          <p:cNvSpPr txBox="1"/>
          <p:nvPr/>
        </p:nvSpPr>
        <p:spPr>
          <a:xfrm>
            <a:off x="5993294" y="5674621"/>
            <a:ext cx="3945835" cy="36933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Tree>
    <p:extLst>
      <p:ext uri="{BB962C8B-B14F-4D97-AF65-F5344CB8AC3E}">
        <p14:creationId xmlns:p14="http://schemas.microsoft.com/office/powerpoint/2010/main" val="611445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solidFill>
                  <a:schemeClr val="tx1"/>
                </a:solidFill>
              </a:rPr>
              <a:t>Budget Attachment Location (Cont’d)</a:t>
            </a:r>
            <a:endParaRPr lang="en-US" kern="1200" dirty="0">
              <a:solidFill>
                <a:schemeClr val="tx1"/>
              </a:solidFill>
            </a:endParaRP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440168" y="2003669"/>
            <a:ext cx="5174967" cy="3511943"/>
          </a:xfrm>
        </p:spPr>
        <p:txBody>
          <a:bodyPr vert="horz" lIns="91440" tIns="45720" rIns="91440" bIns="45720" rtlCol="0" anchor="ctr">
            <a:normAutofit/>
          </a:bodyPr>
          <a:lstStyle/>
          <a:p>
            <a:pPr algn="just"/>
            <a:r>
              <a:rPr lang="en-US" dirty="0">
                <a:solidFill>
                  <a:schemeClr val="tx1"/>
                </a:solidFill>
              </a:rPr>
              <a:t>Click “Application Information” to view the application, attachments, and other information</a:t>
            </a:r>
          </a:p>
          <a:p>
            <a:pPr algn="just"/>
            <a:endParaRPr lang="en-US" sz="1200" dirty="0">
              <a:solidFill>
                <a:schemeClr val="tx1"/>
              </a:solidFill>
            </a:endParaRPr>
          </a:p>
          <a:p>
            <a:pPr algn="just"/>
            <a:r>
              <a:rPr lang="en-US" dirty="0">
                <a:solidFill>
                  <a:schemeClr val="tx1"/>
                </a:solidFill>
              </a:rPr>
              <a:t>The Budget Attachment is located under Step 2, Item  1</a:t>
            </a:r>
          </a:p>
          <a:p>
            <a:pPr algn="just"/>
            <a:endParaRPr lang="en-US" sz="1200" dirty="0">
              <a:solidFill>
                <a:schemeClr val="tx1"/>
              </a:solidFill>
            </a:endParaRPr>
          </a:p>
          <a:p>
            <a:pPr algn="just"/>
            <a:r>
              <a:rPr lang="en-US" dirty="0">
                <a:solidFill>
                  <a:schemeClr val="tx1"/>
                </a:solidFill>
              </a:rPr>
              <a:t>Click on the Budget Attachment and an Excel file will open</a:t>
            </a:r>
          </a:p>
          <a:p>
            <a:pPr algn="just"/>
            <a:endParaRPr lang="en-US" sz="1100" dirty="0">
              <a:solidFill>
                <a:schemeClr val="tx1"/>
              </a:solidFill>
            </a:endParaRP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AC32B6-161F-609F-F73F-CAE1A1CA5846}"/>
              </a:ext>
            </a:extLst>
          </p:cNvPr>
          <p:cNvSpPr txBox="1"/>
          <p:nvPr/>
        </p:nvSpPr>
        <p:spPr>
          <a:xfrm>
            <a:off x="5993294" y="5674621"/>
            <a:ext cx="3945835" cy="36933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pic>
        <p:nvPicPr>
          <p:cNvPr id="5" name="Picture 4" descr="Graphical user interface, text, application, email">
            <a:extLst>
              <a:ext uri="{FF2B5EF4-FFF2-40B4-BE49-F238E27FC236}">
                <a16:creationId xmlns:a16="http://schemas.microsoft.com/office/drawing/2014/main" id="{21595066-42CF-199C-0B08-02471BD5B2D8}"/>
              </a:ext>
            </a:extLst>
          </p:cNvPr>
          <p:cNvPicPr>
            <a:picLocks noChangeAspect="1"/>
          </p:cNvPicPr>
          <p:nvPr/>
        </p:nvPicPr>
        <p:blipFill rotWithShape="1">
          <a:blip r:embed="rId3">
            <a:extLst>
              <a:ext uri="{28A0092B-C50C-407E-A947-70E740481C1C}">
                <a14:useLocalDpi xmlns:a14="http://schemas.microsoft.com/office/drawing/2010/main" val="0"/>
              </a:ext>
            </a:extLst>
          </a:blip>
          <a:srcRect l="21979" t="9472" r="21471" b="494"/>
          <a:stretch/>
        </p:blipFill>
        <p:spPr bwMode="auto">
          <a:xfrm>
            <a:off x="5696793" y="346059"/>
            <a:ext cx="6228481" cy="592411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0BBB2B9C-898A-9514-FC98-5B0229660DD8}"/>
              </a:ext>
            </a:extLst>
          </p:cNvPr>
          <p:cNvSpPr txBox="1"/>
          <p:nvPr/>
        </p:nvSpPr>
        <p:spPr>
          <a:xfrm>
            <a:off x="5963016" y="2938783"/>
            <a:ext cx="1541028" cy="36933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Tree>
    <p:extLst>
      <p:ext uri="{BB962C8B-B14F-4D97-AF65-F5344CB8AC3E}">
        <p14:creationId xmlns:p14="http://schemas.microsoft.com/office/powerpoint/2010/main" val="458754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423893" cy="1200361"/>
          </a:xfrm>
        </p:spPr>
        <p:txBody>
          <a:bodyPr vert="horz" lIns="91440" tIns="45720" rIns="91440" bIns="45720" rtlCol="0" anchor="b">
            <a:normAutofit/>
          </a:bodyPr>
          <a:lstStyle/>
          <a:p>
            <a:r>
              <a:rPr lang="en-US" sz="3600" kern="1200" dirty="0">
                <a:solidFill>
                  <a:schemeClr val="tx1"/>
                </a:solidFill>
              </a:rPr>
              <a:t>Budget Attachment - Instructions Tab</a:t>
            </a:r>
            <a:endParaRPr lang="en-US" kern="1200" dirty="0">
              <a:solidFill>
                <a:schemeClr val="tx1"/>
              </a:solidFill>
            </a:endParaRP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440168" y="2003669"/>
            <a:ext cx="5174967" cy="3511943"/>
          </a:xfrm>
        </p:spPr>
        <p:txBody>
          <a:bodyPr vert="horz" lIns="91440" tIns="45720" rIns="91440" bIns="45720" rtlCol="0" anchor="ctr">
            <a:normAutofit/>
          </a:bodyPr>
          <a:lstStyle/>
          <a:p>
            <a:pPr algn="just"/>
            <a:r>
              <a:rPr lang="en-US" dirty="0">
                <a:solidFill>
                  <a:schemeClr val="tx1"/>
                </a:solidFill>
              </a:rPr>
              <a:t>Before starting your budget, please</a:t>
            </a:r>
            <a:br>
              <a:rPr lang="en-US" dirty="0">
                <a:solidFill>
                  <a:schemeClr val="tx1"/>
                </a:solidFill>
              </a:rPr>
            </a:br>
            <a:r>
              <a:rPr lang="en-US" dirty="0">
                <a:solidFill>
                  <a:schemeClr val="tx1"/>
                </a:solidFill>
              </a:rPr>
              <a:t>review the “Instructions” tab</a:t>
            </a:r>
          </a:p>
          <a:p>
            <a:pPr algn="just"/>
            <a:endParaRPr lang="en-US" sz="1200" dirty="0">
              <a:solidFill>
                <a:schemeClr val="tx1"/>
              </a:solidFill>
            </a:endParaRPr>
          </a:p>
          <a:p>
            <a:r>
              <a:rPr lang="en-US" dirty="0">
                <a:solidFill>
                  <a:schemeClr val="tx1"/>
                </a:solidFill>
              </a:rPr>
              <a:t>Instructions for completing the</a:t>
            </a:r>
            <a:br>
              <a:rPr lang="en-US" dirty="0">
                <a:solidFill>
                  <a:schemeClr val="tx1"/>
                </a:solidFill>
              </a:rPr>
            </a:br>
            <a:r>
              <a:rPr lang="en-US" dirty="0">
                <a:solidFill>
                  <a:schemeClr val="tx1"/>
                </a:solidFill>
              </a:rPr>
              <a:t>Budget Attachment, including detailed information on budget line items, can be found here.</a:t>
            </a: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application&#10;&#10;Description automatically generated">
            <a:extLst>
              <a:ext uri="{FF2B5EF4-FFF2-40B4-BE49-F238E27FC236}">
                <a16:creationId xmlns:a16="http://schemas.microsoft.com/office/drawing/2014/main" id="{3AB0CA9A-0172-9637-0ABD-6BA508DEBEFE}"/>
              </a:ext>
            </a:extLst>
          </p:cNvPr>
          <p:cNvPicPr>
            <a:picLocks noChangeAspect="1"/>
          </p:cNvPicPr>
          <p:nvPr/>
        </p:nvPicPr>
        <p:blipFill rotWithShape="1">
          <a:blip r:embed="rId3"/>
          <a:srcRect l="2083" t="22569" r="55208"/>
          <a:stretch/>
        </p:blipFill>
        <p:spPr bwMode="auto">
          <a:xfrm>
            <a:off x="5854464" y="281820"/>
            <a:ext cx="6001961" cy="591521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2AC32B6-161F-609F-F73F-CAE1A1CA5846}"/>
              </a:ext>
            </a:extLst>
          </p:cNvPr>
          <p:cNvSpPr txBox="1"/>
          <p:nvPr/>
        </p:nvSpPr>
        <p:spPr>
          <a:xfrm>
            <a:off x="6275255" y="5760090"/>
            <a:ext cx="823948" cy="36933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Tree>
    <p:extLst>
      <p:ext uri="{BB962C8B-B14F-4D97-AF65-F5344CB8AC3E}">
        <p14:creationId xmlns:p14="http://schemas.microsoft.com/office/powerpoint/2010/main" val="3606156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45064" y="525982"/>
            <a:ext cx="4282983" cy="1200361"/>
          </a:xfrm>
        </p:spPr>
        <p:txBody>
          <a:bodyPr vert="horz" lIns="91440" tIns="45720" rIns="91440" bIns="45720" rtlCol="0" anchor="b">
            <a:normAutofit fontScale="90000"/>
          </a:bodyPr>
          <a:lstStyle/>
          <a:p>
            <a:r>
              <a:rPr lang="en-US" sz="3600" kern="1200" dirty="0">
                <a:solidFill>
                  <a:schemeClr val="tx1"/>
                </a:solidFill>
              </a:rPr>
              <a:t>Budget Attachment </a:t>
            </a:r>
            <a:r>
              <a:rPr lang="en-US" dirty="0">
                <a:solidFill>
                  <a:schemeClr val="tx1"/>
                </a:solidFill>
              </a:rPr>
              <a:t>-</a:t>
            </a:r>
            <a:r>
              <a:rPr lang="en-US" sz="3600" kern="1200" dirty="0">
                <a:solidFill>
                  <a:schemeClr val="tx1"/>
                </a:solidFill>
              </a:rPr>
              <a:t> Project Budget Tab</a:t>
            </a:r>
            <a:endParaRPr lang="en-US" kern="1200" dirty="0">
              <a:solidFill>
                <a:schemeClr val="tx1"/>
              </a:solidFill>
            </a:endParaRPr>
          </a:p>
        </p:txBody>
      </p:sp>
      <p:sp>
        <p:nvSpPr>
          <p:cNvPr id="4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440168" y="2003669"/>
            <a:ext cx="5174967" cy="3511943"/>
          </a:xfrm>
        </p:spPr>
        <p:txBody>
          <a:bodyPr vert="horz" lIns="91440" tIns="45720" rIns="91440" bIns="45720" rtlCol="0" anchor="ctr">
            <a:normAutofit/>
          </a:bodyPr>
          <a:lstStyle/>
          <a:p>
            <a:r>
              <a:rPr lang="en-US" dirty="0">
                <a:solidFill>
                  <a:schemeClr val="tx1"/>
                </a:solidFill>
              </a:rPr>
              <a:t>Select the Project Budget tab to</a:t>
            </a:r>
            <a:br>
              <a:rPr lang="en-US" dirty="0">
                <a:solidFill>
                  <a:schemeClr val="tx1"/>
                </a:solidFill>
              </a:rPr>
            </a:br>
            <a:r>
              <a:rPr lang="en-US" dirty="0">
                <a:solidFill>
                  <a:schemeClr val="tx1"/>
                </a:solidFill>
              </a:rPr>
              <a:t>fill out the Project Budget and Budget Narrative.</a:t>
            </a:r>
          </a:p>
          <a:p>
            <a:pPr algn="just"/>
            <a:endParaRPr lang="en-US" sz="1200" dirty="0">
              <a:solidFill>
                <a:schemeClr val="tx1"/>
              </a:solidFill>
            </a:endParaRPr>
          </a:p>
          <a:p>
            <a:pPr algn="just"/>
            <a:r>
              <a:rPr lang="en-US" dirty="0">
                <a:solidFill>
                  <a:schemeClr val="tx1"/>
                </a:solidFill>
              </a:rPr>
              <a:t>Enter the Name of the Applicant.</a:t>
            </a:r>
          </a:p>
        </p:txBody>
      </p:sp>
      <p:sp>
        <p:nvSpPr>
          <p:cNvPr id="43"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Graphical user interface, application&#10;&#10;Description automatically generated">
            <a:extLst>
              <a:ext uri="{FF2B5EF4-FFF2-40B4-BE49-F238E27FC236}">
                <a16:creationId xmlns:a16="http://schemas.microsoft.com/office/drawing/2014/main" id="{517DE7BB-4982-9195-F0B8-DC6D168C6F50}"/>
              </a:ext>
            </a:extLst>
          </p:cNvPr>
          <p:cNvPicPr>
            <a:picLocks noChangeAspect="1"/>
          </p:cNvPicPr>
          <p:nvPr/>
        </p:nvPicPr>
        <p:blipFill rotWithShape="1">
          <a:blip r:embed="rId3"/>
          <a:srcRect l="1505" t="21292" r="39004" b="2484"/>
          <a:stretch/>
        </p:blipFill>
        <p:spPr bwMode="auto">
          <a:xfrm>
            <a:off x="5824426" y="493315"/>
            <a:ext cx="6009065" cy="574702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2AC32B6-161F-609F-F73F-CAE1A1CA5846}"/>
              </a:ext>
            </a:extLst>
          </p:cNvPr>
          <p:cNvSpPr txBox="1"/>
          <p:nvPr/>
        </p:nvSpPr>
        <p:spPr>
          <a:xfrm>
            <a:off x="6735582" y="5893716"/>
            <a:ext cx="823948" cy="36933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
        <p:nvSpPr>
          <p:cNvPr id="5" name="TextBox 4">
            <a:extLst>
              <a:ext uri="{FF2B5EF4-FFF2-40B4-BE49-F238E27FC236}">
                <a16:creationId xmlns:a16="http://schemas.microsoft.com/office/drawing/2014/main" id="{6BC7E855-F3C4-30F6-C776-D07FA022FE79}"/>
              </a:ext>
            </a:extLst>
          </p:cNvPr>
          <p:cNvSpPr txBox="1"/>
          <p:nvPr/>
        </p:nvSpPr>
        <p:spPr>
          <a:xfrm>
            <a:off x="9206873" y="1285272"/>
            <a:ext cx="2340064" cy="369332"/>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Tree>
    <p:extLst>
      <p:ext uri="{BB962C8B-B14F-4D97-AF65-F5344CB8AC3E}">
        <p14:creationId xmlns:p14="http://schemas.microsoft.com/office/powerpoint/2010/main" val="2419913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5F873B-E835-461F-C708-6DB9DB105E78}"/>
              </a:ext>
            </a:extLst>
          </p:cNvPr>
          <p:cNvSpPr>
            <a:spLocks noGrp="1"/>
          </p:cNvSpPr>
          <p:nvPr>
            <p:ph type="sldNum" sz="quarter" idx="12"/>
          </p:nvPr>
        </p:nvSpPr>
        <p:spPr/>
        <p:txBody>
          <a:bodyPr/>
          <a:lstStyle/>
          <a:p>
            <a:fld id="{48BB047D-A6CD-43AB-96F0-683C726B586B}" type="slidenum">
              <a:rPr lang="en-US" noProof="0" smtClean="0"/>
              <a:pPr/>
              <a:t>28</a:t>
            </a:fld>
            <a:endParaRPr lang="en-US" noProof="0" dirty="0"/>
          </a:p>
        </p:txBody>
      </p:sp>
      <p:sp>
        <p:nvSpPr>
          <p:cNvPr id="3" name="Title 2">
            <a:extLst>
              <a:ext uri="{FF2B5EF4-FFF2-40B4-BE49-F238E27FC236}">
                <a16:creationId xmlns:a16="http://schemas.microsoft.com/office/drawing/2014/main" id="{18182347-743B-EF4A-DCD4-AC11330017F4}"/>
              </a:ext>
            </a:extLst>
          </p:cNvPr>
          <p:cNvSpPr>
            <a:spLocks noGrp="1"/>
          </p:cNvSpPr>
          <p:nvPr>
            <p:ph type="title"/>
          </p:nvPr>
        </p:nvSpPr>
        <p:spPr>
          <a:xfrm>
            <a:off x="363416" y="145408"/>
            <a:ext cx="11465168" cy="488577"/>
          </a:xfrm>
        </p:spPr>
        <p:txBody>
          <a:bodyPr/>
          <a:lstStyle/>
          <a:p>
            <a:pPr algn="ctr"/>
            <a:r>
              <a:rPr lang="en-US" sz="2800" dirty="0">
                <a:solidFill>
                  <a:schemeClr val="tx1"/>
                </a:solidFill>
              </a:rPr>
              <a:t>Completing the Project Budget Tab</a:t>
            </a:r>
          </a:p>
        </p:txBody>
      </p:sp>
      <p:pic>
        <p:nvPicPr>
          <p:cNvPr id="7" name="Picture 6" descr="Graphical user interface, application, table, Word&#10;&#10;Description automatically generated">
            <a:extLst>
              <a:ext uri="{FF2B5EF4-FFF2-40B4-BE49-F238E27FC236}">
                <a16:creationId xmlns:a16="http://schemas.microsoft.com/office/drawing/2014/main" id="{318D99FA-6B7A-867F-C1DB-444B274F8A70}"/>
              </a:ext>
            </a:extLst>
          </p:cNvPr>
          <p:cNvPicPr>
            <a:picLocks noChangeAspect="1"/>
          </p:cNvPicPr>
          <p:nvPr/>
        </p:nvPicPr>
        <p:blipFill rotWithShape="1">
          <a:blip r:embed="rId2"/>
          <a:srcRect l="1388" t="23208" r="44908" b="5162"/>
          <a:stretch/>
        </p:blipFill>
        <p:spPr bwMode="auto">
          <a:xfrm>
            <a:off x="3950206" y="869062"/>
            <a:ext cx="8241793" cy="5975538"/>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5EE9ECB-4AD5-0B65-552C-7513A4A29961}"/>
              </a:ext>
            </a:extLst>
          </p:cNvPr>
          <p:cNvSpPr txBox="1"/>
          <p:nvPr/>
        </p:nvSpPr>
        <p:spPr>
          <a:xfrm>
            <a:off x="3950207" y="1771463"/>
            <a:ext cx="8241793" cy="259191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
        <p:nvSpPr>
          <p:cNvPr id="9" name="Content Placeholder 2">
            <a:extLst>
              <a:ext uri="{FF2B5EF4-FFF2-40B4-BE49-F238E27FC236}">
                <a16:creationId xmlns:a16="http://schemas.microsoft.com/office/drawing/2014/main" id="{1A002036-CE2C-D4CC-8AD5-AC73CB96408A}"/>
              </a:ext>
            </a:extLst>
          </p:cNvPr>
          <p:cNvSpPr txBox="1">
            <a:spLocks/>
          </p:cNvSpPr>
          <p:nvPr/>
        </p:nvSpPr>
        <p:spPr>
          <a:xfrm>
            <a:off x="161872" y="969154"/>
            <a:ext cx="3704449" cy="4919692"/>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The budget table will</a:t>
            </a:r>
            <a:br>
              <a:rPr lang="en-US" dirty="0">
                <a:solidFill>
                  <a:schemeClr val="tx1"/>
                </a:solidFill>
              </a:rPr>
            </a:br>
            <a:r>
              <a:rPr lang="en-US" dirty="0">
                <a:solidFill>
                  <a:schemeClr val="tx1"/>
                </a:solidFill>
              </a:rPr>
              <a:t>auto-populate based on the information entered in each budget category</a:t>
            </a:r>
          </a:p>
          <a:p>
            <a:pPr marL="0" indent="0">
              <a:buNone/>
            </a:pPr>
            <a:endParaRPr lang="en-US" sz="1300" dirty="0">
              <a:solidFill>
                <a:schemeClr val="tx1"/>
              </a:solidFill>
            </a:endParaRPr>
          </a:p>
          <a:p>
            <a:r>
              <a:rPr lang="en-US" dirty="0">
                <a:solidFill>
                  <a:schemeClr val="tx1"/>
                </a:solidFill>
              </a:rPr>
              <a:t>Only cells with no shading are fillable. All other cells are locked</a:t>
            </a:r>
          </a:p>
          <a:p>
            <a:endParaRPr lang="en-US" sz="1400" dirty="0">
              <a:solidFill>
                <a:schemeClr val="tx1"/>
              </a:solidFill>
            </a:endParaRPr>
          </a:p>
          <a:p>
            <a:r>
              <a:rPr lang="en-US" dirty="0">
                <a:solidFill>
                  <a:schemeClr val="tx1"/>
                </a:solidFill>
              </a:rPr>
              <a:t>Please request funds in whole dollars, no decimals</a:t>
            </a:r>
          </a:p>
          <a:p>
            <a:endParaRPr lang="en-US" sz="1400" dirty="0">
              <a:solidFill>
                <a:schemeClr val="tx1"/>
              </a:solidFill>
            </a:endParaRPr>
          </a:p>
          <a:p>
            <a:r>
              <a:rPr lang="en-US" dirty="0">
                <a:solidFill>
                  <a:schemeClr val="tx1"/>
                </a:solidFill>
              </a:rPr>
              <a:t>Provide narrative for each line item in which you are requesting funds</a:t>
            </a:r>
          </a:p>
        </p:txBody>
      </p:sp>
    </p:spTree>
    <p:extLst>
      <p:ext uri="{BB962C8B-B14F-4D97-AF65-F5344CB8AC3E}">
        <p14:creationId xmlns:p14="http://schemas.microsoft.com/office/powerpoint/2010/main" val="2125645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0" y="0"/>
            <a:ext cx="12191999" cy="1325563"/>
          </a:xfrm>
        </p:spPr>
        <p:txBody>
          <a:bodyPr vert="horz" lIns="91440" tIns="45720" rIns="91440" bIns="45720" rtlCol="0" anchor="ctr">
            <a:normAutofit/>
          </a:bodyPr>
          <a:lstStyle/>
          <a:p>
            <a:pPr algn="ctr"/>
            <a:r>
              <a:rPr lang="en-US" dirty="0">
                <a:solidFill>
                  <a:schemeClr val="tx1"/>
                </a:solidFill>
              </a:rPr>
              <a:t>Saving the Budget Attachment</a:t>
            </a:r>
            <a:endParaRPr lang="en-US" kern="1200" dirty="0">
              <a:solidFill>
                <a:schemeClr val="tx1"/>
              </a:solidFill>
            </a:endParaRPr>
          </a:p>
        </p:txBody>
      </p:sp>
      <p:sp>
        <p:nvSpPr>
          <p:cNvPr id="7" name="TextBox 6">
            <a:extLst>
              <a:ext uri="{FF2B5EF4-FFF2-40B4-BE49-F238E27FC236}">
                <a16:creationId xmlns:a16="http://schemas.microsoft.com/office/drawing/2014/main" id="{8815EF8A-F0F9-468A-83F2-EB9999E0E119}"/>
              </a:ext>
            </a:extLst>
          </p:cNvPr>
          <p:cNvSpPr txBox="1"/>
          <p:nvPr/>
        </p:nvSpPr>
        <p:spPr>
          <a:xfrm>
            <a:off x="1046336" y="1327617"/>
            <a:ext cx="4924187" cy="40318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Save your completed budget workbook as an Excel document to allow for submission </a:t>
            </a:r>
            <a:r>
              <a:rPr lang="en-US" sz="3200" kern="0" dirty="0">
                <a:latin typeface="Arial" panose="020B0604020202020204" pitchFamily="34" charset="0"/>
                <a:cs typeface="Arial" panose="020B0604020202020204" pitchFamily="34" charset="0"/>
              </a:rPr>
              <a:t>in </a:t>
            </a:r>
            <a:r>
              <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 Submittable.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Acceptable file types: .csv, .</a:t>
            </a:r>
            <a:r>
              <a:rPr kumimoji="0" lang="fr-FR" sz="3200" b="0" i="0" u="none" strike="noStrike" kern="0" cap="none" spc="0" normalizeH="0" baseline="0" noProof="0" dirty="0" err="1">
                <a:ln>
                  <a:noFill/>
                </a:ln>
                <a:effectLst/>
                <a:uLnTx/>
                <a:uFillTx/>
                <a:latin typeface="Arial" panose="020B0604020202020204" pitchFamily="34" charset="0"/>
                <a:cs typeface="Arial" panose="020B0604020202020204" pitchFamily="34" charset="0"/>
              </a:rPr>
              <a:t>xls</a:t>
            </a:r>
            <a:r>
              <a:rPr kumimoji="0" lang="fr-FR"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 .xlsx</a:t>
            </a:r>
            <a:endPar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10" name="Picture 4" descr="Excel Logo PNG, Microsoft Excel Icon Transparent - Free Transparent PNG  Logos | Microsoft excel, Excel, Microsoft">
            <a:extLst>
              <a:ext uri="{FF2B5EF4-FFF2-40B4-BE49-F238E27FC236}">
                <a16:creationId xmlns:a16="http://schemas.microsoft.com/office/drawing/2014/main" id="{A774235E-36A8-43F4-8B0D-276F5223F5F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1478" y="1178463"/>
            <a:ext cx="4804833" cy="480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2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410821" y="624568"/>
            <a:ext cx="3766457" cy="5412920"/>
          </a:xfrm>
        </p:spPr>
        <p:txBody>
          <a:bodyPr vert="horz" lIns="91440" tIns="45720" rIns="91440" bIns="45720" rtlCol="0" anchor="ctr">
            <a:normAutofit/>
          </a:bodyPr>
          <a:lstStyle/>
          <a:p>
            <a:pPr algn="ctr"/>
            <a:r>
              <a:rPr lang="en-US" sz="4400" kern="1200" dirty="0">
                <a:solidFill>
                  <a:srgbClr val="FFFFFF"/>
                </a:solidFill>
                <a:latin typeface="Arial" panose="020B0604020202020204" pitchFamily="34" charset="0"/>
                <a:cs typeface="Arial" panose="020B0604020202020204" pitchFamily="34" charset="0"/>
              </a:rPr>
              <a:t>Agenda</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600700" y="624568"/>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solidFill>
                  <a:schemeClr val="tx1"/>
                </a:solidFill>
              </a:rPr>
              <a:t>BSCC Overview </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Grant Program Background</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Review of Key RFP Components</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Proposal Rating Factors &amp; Process</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Proposal Submission Process</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Key Takeaways</a:t>
            </a:r>
          </a:p>
          <a:p>
            <a:pPr>
              <a:buFont typeface="Arial" panose="020B0604020202020204" pitchFamily="34" charset="0"/>
              <a:buChar char="•"/>
            </a:pPr>
            <a:endParaRPr lang="en-US" dirty="0">
              <a:solidFill>
                <a:schemeClr val="tx1"/>
              </a:solidFill>
              <a:latin typeface="+mn-lt"/>
              <a:cs typeface="+mn-cs"/>
            </a:endParaRPr>
          </a:p>
          <a:p>
            <a:pPr>
              <a:buFont typeface="Arial" panose="020B0604020202020204" pitchFamily="34" charset="0"/>
              <a:buChar char="•"/>
            </a:pPr>
            <a:endParaRPr lang="en-US" dirty="0">
              <a:solidFill>
                <a:schemeClr val="tx1"/>
              </a:solidFill>
              <a:latin typeface="+mn-lt"/>
              <a:cs typeface="+mn-cs"/>
            </a:endParaRPr>
          </a:p>
          <a:p>
            <a:pPr marL="0">
              <a:buFont typeface="Arial" panose="020B0604020202020204" pitchFamily="34" charset="0"/>
              <a:buChar char="•"/>
            </a:pPr>
            <a:endParaRPr lang="en-US" dirty="0">
              <a:solidFill>
                <a:schemeClr val="tx1"/>
              </a:solidFill>
              <a:latin typeface="+mn-lt"/>
              <a:cs typeface="+mn-cs"/>
            </a:endParaRPr>
          </a:p>
        </p:txBody>
      </p:sp>
    </p:spTree>
    <p:extLst>
      <p:ext uri="{BB962C8B-B14F-4D97-AF65-F5344CB8AC3E}">
        <p14:creationId xmlns:p14="http://schemas.microsoft.com/office/powerpoint/2010/main" val="2403772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92D23930-0B8E-9B7D-8E04-1C355429D8D1}"/>
              </a:ext>
            </a:extLst>
          </p:cNvPr>
          <p:cNvPicPr>
            <a:picLocks noChangeAspect="1"/>
          </p:cNvPicPr>
          <p:nvPr/>
        </p:nvPicPr>
        <p:blipFill rotWithShape="1">
          <a:blip r:embed="rId3"/>
          <a:srcRect l="23148" t="7051" r="22107" b="41239"/>
          <a:stretch/>
        </p:blipFill>
        <p:spPr bwMode="auto">
          <a:xfrm>
            <a:off x="56549" y="1305774"/>
            <a:ext cx="6721938" cy="3392609"/>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95F1EC7B-FA47-4817-8A5A-002682BF5C8A}"/>
              </a:ext>
            </a:extLst>
          </p:cNvPr>
          <p:cNvSpPr txBox="1"/>
          <p:nvPr/>
        </p:nvSpPr>
        <p:spPr>
          <a:xfrm>
            <a:off x="0" y="366565"/>
            <a:ext cx="1218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Upload the Budget Attachment to Submittable</a:t>
            </a:r>
          </a:p>
        </p:txBody>
      </p:sp>
      <p:pic>
        <p:nvPicPr>
          <p:cNvPr id="3" name="Picture 2" descr="Graphical user interface, text, application&#10;&#10;Description automatically generated">
            <a:extLst>
              <a:ext uri="{FF2B5EF4-FFF2-40B4-BE49-F238E27FC236}">
                <a16:creationId xmlns:a16="http://schemas.microsoft.com/office/drawing/2014/main" id="{E027BFB5-9BA9-347F-5CC5-061C6DE14C98}"/>
              </a:ext>
            </a:extLst>
          </p:cNvPr>
          <p:cNvPicPr>
            <a:picLocks noChangeAspect="1"/>
          </p:cNvPicPr>
          <p:nvPr/>
        </p:nvPicPr>
        <p:blipFill rotWithShape="1">
          <a:blip r:embed="rId4"/>
          <a:srcRect l="23032" t="7693" r="24306" b="32905"/>
          <a:stretch/>
        </p:blipFill>
        <p:spPr bwMode="auto">
          <a:xfrm>
            <a:off x="5130800" y="2706865"/>
            <a:ext cx="6721938" cy="4107030"/>
          </a:xfrm>
          <a:prstGeom prst="rect">
            <a:avLst/>
          </a:prstGeom>
          <a:ln>
            <a:noFill/>
          </a:ln>
          <a:extLst>
            <a:ext uri="{53640926-AAD7-44D8-BBD7-CCE9431645EC}">
              <a14:shadowObscured xmlns:a14="http://schemas.microsoft.com/office/drawing/2010/main"/>
            </a:ext>
          </a:extLst>
        </p:spPr>
      </p:pic>
      <p:sp>
        <p:nvSpPr>
          <p:cNvPr id="13" name="Arrow: Curved Down 12">
            <a:extLst>
              <a:ext uri="{FF2B5EF4-FFF2-40B4-BE49-F238E27FC236}">
                <a16:creationId xmlns:a16="http://schemas.microsoft.com/office/drawing/2014/main" id="{57B2451E-53A9-4C74-9CC2-6408C7E8D04D}"/>
              </a:ext>
            </a:extLst>
          </p:cNvPr>
          <p:cNvSpPr/>
          <p:nvPr/>
        </p:nvSpPr>
        <p:spPr>
          <a:xfrm rot="1684531">
            <a:off x="4049928" y="2379277"/>
            <a:ext cx="3214939" cy="1399661"/>
          </a:xfrm>
          <a:prstGeom prst="curvedDownArrow">
            <a:avLst>
              <a:gd name="adj1" fmla="val 20423"/>
              <a:gd name="adj2" fmla="val 64513"/>
              <a:gd name="adj3" fmla="val 2835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BA02EC21-BC06-0262-99B4-962DD6128DF8}"/>
              </a:ext>
            </a:extLst>
          </p:cNvPr>
          <p:cNvSpPr txBox="1"/>
          <p:nvPr/>
        </p:nvSpPr>
        <p:spPr>
          <a:xfrm>
            <a:off x="5307495" y="4783571"/>
            <a:ext cx="6619462" cy="1289237"/>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endParaRPr lang="en-US" dirty="0"/>
          </a:p>
        </p:txBody>
      </p:sp>
    </p:spTree>
    <p:extLst>
      <p:ext uri="{BB962C8B-B14F-4D97-AF65-F5344CB8AC3E}">
        <p14:creationId xmlns:p14="http://schemas.microsoft.com/office/powerpoint/2010/main" val="952142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2696296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solidFill>
                  <a:schemeClr val="tx1"/>
                </a:solidFill>
              </a:rPr>
              <a:t>General Grant Requirements</a:t>
            </a:r>
            <a:endParaRPr lang="en-US" sz="4400" kern="1200" dirty="0">
              <a:solidFill>
                <a:schemeClr val="tx1"/>
              </a:solidFill>
            </a:endParaRP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lnSpcReduction="10000"/>
          </a:bodyPr>
          <a:lstStyle/>
          <a:p>
            <a:pPr algn="just"/>
            <a:r>
              <a:rPr lang="en-US" dirty="0">
                <a:solidFill>
                  <a:schemeClr val="tx1"/>
                </a:solidFill>
              </a:rPr>
              <a:t>Audit Requirements </a:t>
            </a:r>
          </a:p>
          <a:p>
            <a:pPr lvl="1" algn="just"/>
            <a:r>
              <a:rPr lang="en-US" dirty="0"/>
              <a:t>Grantees are required to provide the BSCC with a financial audit that covers the service delivery period of the grant (October 1, 2023 - December 31, 2026). </a:t>
            </a:r>
          </a:p>
          <a:p>
            <a:pPr lvl="1" algn="just"/>
            <a:endParaRPr lang="en-US" sz="1100" dirty="0">
              <a:solidFill>
                <a:schemeClr val="tx1"/>
              </a:solidFill>
            </a:endParaRPr>
          </a:p>
          <a:p>
            <a:pPr algn="just"/>
            <a:r>
              <a:rPr lang="en-US" dirty="0">
                <a:solidFill>
                  <a:schemeClr val="tx1"/>
                </a:solidFill>
              </a:rPr>
              <a:t>BSCC Grant Agreement </a:t>
            </a:r>
          </a:p>
          <a:p>
            <a:pPr lvl="1" algn="just"/>
            <a:r>
              <a:rPr lang="en-US" dirty="0"/>
              <a:t>Applicants approved for funding are required to enter into a Grant Agreement with the BSCC and comply with all terms and conditions of the Grant Agreement</a:t>
            </a:r>
          </a:p>
          <a:p>
            <a:pPr lvl="1" algn="just"/>
            <a:endParaRPr lang="en-US" sz="1200" dirty="0">
              <a:solidFill>
                <a:schemeClr val="tx1"/>
              </a:solidFill>
            </a:endParaRPr>
          </a:p>
          <a:p>
            <a:pPr algn="just"/>
            <a:r>
              <a:rPr lang="en-US" dirty="0">
                <a:solidFill>
                  <a:schemeClr val="tx1"/>
                </a:solidFill>
              </a:rPr>
              <a:t>Grantee Assurance for Non-Governmental Organizations</a:t>
            </a:r>
          </a:p>
          <a:p>
            <a:pPr lvl="1" algn="just"/>
            <a:r>
              <a:rPr lang="en-US" dirty="0"/>
              <a:t>Certification required from all applicants (Appendix D)</a:t>
            </a:r>
          </a:p>
          <a:p>
            <a:pPr marL="0" indent="0" algn="just">
              <a:buNone/>
            </a:pPr>
            <a:endParaRPr lang="en-US" sz="1200" dirty="0">
              <a:solidFill>
                <a:schemeClr val="tx1"/>
              </a:solidFill>
            </a:endParaRPr>
          </a:p>
          <a:p>
            <a:pPr algn="just"/>
            <a:r>
              <a:rPr lang="en-US" dirty="0">
                <a:solidFill>
                  <a:schemeClr val="tx1"/>
                </a:solidFill>
              </a:rPr>
              <a:t>Debarment, Fraud, Theft or Embezzlement </a:t>
            </a:r>
          </a:p>
          <a:p>
            <a:pPr lvl="1" algn="just"/>
            <a:r>
              <a:rPr lang="en-US" dirty="0"/>
              <a:t>Certification required from all applicants (Appendix F)</a:t>
            </a:r>
          </a:p>
        </p:txBody>
      </p:sp>
      <p:sp>
        <p:nvSpPr>
          <p:cNvPr id="2" name="TextBox 1">
            <a:extLst>
              <a:ext uri="{FF2B5EF4-FFF2-40B4-BE49-F238E27FC236}">
                <a16:creationId xmlns:a16="http://schemas.microsoft.com/office/drawing/2014/main" id="{B0B6E021-3A36-1547-B58D-394AF56C2A54}"/>
              </a:ext>
            </a:extLst>
          </p:cNvPr>
          <p:cNvSpPr txBox="1"/>
          <p:nvPr/>
        </p:nvSpPr>
        <p:spPr>
          <a:xfrm>
            <a:off x="7997171" y="6276070"/>
            <a:ext cx="343767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Pages 11-14</a:t>
            </a:r>
          </a:p>
        </p:txBody>
      </p:sp>
    </p:spTree>
    <p:extLst>
      <p:ext uri="{BB962C8B-B14F-4D97-AF65-F5344CB8AC3E}">
        <p14:creationId xmlns:p14="http://schemas.microsoft.com/office/powerpoint/2010/main" val="471437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solidFill>
                  <a:schemeClr val="tx1"/>
                </a:solidFill>
              </a:rPr>
              <a:t>General Grant Requirements (Cont’d)</a:t>
            </a:r>
            <a:endParaRPr lang="en-US" sz="4400" kern="1200" dirty="0">
              <a:solidFill>
                <a:schemeClr val="tx1"/>
              </a:solidFill>
            </a:endParaRP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fontScale="92500" lnSpcReduction="20000"/>
          </a:bodyPr>
          <a:lstStyle/>
          <a:p>
            <a:pPr marL="0" indent="0" algn="just">
              <a:buNone/>
            </a:pPr>
            <a:endParaRPr lang="en-US" sz="1300" dirty="0">
              <a:solidFill>
                <a:schemeClr val="tx1"/>
              </a:solidFill>
            </a:endParaRPr>
          </a:p>
          <a:p>
            <a:pPr algn="just"/>
            <a:r>
              <a:rPr lang="en-US" dirty="0">
                <a:solidFill>
                  <a:schemeClr val="tx1"/>
                </a:solidFill>
              </a:rPr>
              <a:t>Governing Board Resolution </a:t>
            </a:r>
          </a:p>
          <a:p>
            <a:pPr lvl="1" algn="just"/>
            <a:r>
              <a:rPr lang="en-US" dirty="0">
                <a:solidFill>
                  <a:schemeClr val="tx1"/>
                </a:solidFill>
              </a:rPr>
              <a:t>No payment will be issued until the Governing Board Resolution has been received</a:t>
            </a:r>
          </a:p>
          <a:p>
            <a:pPr lvl="1" algn="just"/>
            <a:r>
              <a:rPr lang="en-US" dirty="0">
                <a:solidFill>
                  <a:schemeClr val="tx1"/>
                </a:solidFill>
              </a:rPr>
              <a:t>Sample Governing Board Resolution (Appendix G)</a:t>
            </a:r>
          </a:p>
          <a:p>
            <a:pPr marL="0" indent="0" algn="just">
              <a:buNone/>
            </a:pPr>
            <a:endParaRPr lang="en-US" sz="1300" dirty="0">
              <a:solidFill>
                <a:schemeClr val="tx1"/>
              </a:solidFill>
            </a:endParaRPr>
          </a:p>
          <a:p>
            <a:pPr algn="just"/>
            <a:r>
              <a:rPr lang="en-US" dirty="0">
                <a:solidFill>
                  <a:schemeClr val="tx1"/>
                </a:solidFill>
              </a:rPr>
              <a:t>Grantee Orientation </a:t>
            </a:r>
          </a:p>
          <a:p>
            <a:pPr lvl="1" algn="just"/>
            <a:r>
              <a:rPr lang="en-US" dirty="0">
                <a:solidFill>
                  <a:schemeClr val="tx1"/>
                </a:solidFill>
              </a:rPr>
              <a:t>Additional information will be provided to successful applicants</a:t>
            </a:r>
            <a:endParaRPr lang="en-US" sz="2000" dirty="0">
              <a:solidFill>
                <a:schemeClr val="tx1"/>
              </a:solidFill>
            </a:endParaRPr>
          </a:p>
          <a:p>
            <a:pPr marL="457200" lvl="1" indent="0" algn="just">
              <a:buNone/>
            </a:pPr>
            <a:endParaRPr lang="en-US" sz="1100" dirty="0">
              <a:solidFill>
                <a:schemeClr val="tx1"/>
              </a:solidFill>
            </a:endParaRPr>
          </a:p>
          <a:p>
            <a:pPr algn="just"/>
            <a:r>
              <a:rPr lang="en-US" dirty="0">
                <a:solidFill>
                  <a:schemeClr val="tx1"/>
                </a:solidFill>
              </a:rPr>
              <a:t>Invoices</a:t>
            </a:r>
          </a:p>
          <a:p>
            <a:pPr lvl="1" algn="just"/>
            <a:r>
              <a:rPr lang="en-US" dirty="0">
                <a:solidFill>
                  <a:schemeClr val="tx1"/>
                </a:solidFill>
              </a:rPr>
              <a:t>Disbursement of grant funds occurs on a reimbursement basis</a:t>
            </a:r>
          </a:p>
          <a:p>
            <a:pPr lvl="1" algn="just"/>
            <a:r>
              <a:rPr lang="en-US" dirty="0">
                <a:solidFill>
                  <a:schemeClr val="tx1"/>
                </a:solidFill>
              </a:rPr>
              <a:t>Grantees must maintain supporting documentation for all costs claimed on invoices</a:t>
            </a:r>
          </a:p>
          <a:p>
            <a:pPr marL="457200" lvl="1" indent="0" algn="just">
              <a:buNone/>
            </a:pPr>
            <a:endParaRPr lang="en-US" sz="1100" dirty="0">
              <a:solidFill>
                <a:schemeClr val="tx1"/>
              </a:solidFill>
            </a:endParaRPr>
          </a:p>
          <a:p>
            <a:pPr algn="just"/>
            <a:r>
              <a:rPr lang="en-US" dirty="0">
                <a:solidFill>
                  <a:schemeClr val="tx1"/>
                </a:solidFill>
              </a:rPr>
              <a:t>Monitoring</a:t>
            </a:r>
          </a:p>
          <a:p>
            <a:pPr lvl="1" algn="just"/>
            <a:r>
              <a:rPr lang="en-US" dirty="0">
                <a:solidFill>
                  <a:schemeClr val="tx1"/>
                </a:solidFill>
              </a:rPr>
              <a:t>Projects will be monitored to assess whether the project is following grant requirements and making progress toward grant objectives. </a:t>
            </a:r>
          </a:p>
          <a:p>
            <a:pPr lvl="1" algn="just"/>
            <a:endParaRPr lang="en-US" sz="1100" dirty="0">
              <a:solidFill>
                <a:schemeClr val="tx1"/>
              </a:solidFill>
            </a:endParaRPr>
          </a:p>
          <a:p>
            <a:endParaRPr lang="en-US" sz="1400" dirty="0">
              <a:solidFill>
                <a:schemeClr val="tx1"/>
              </a:solidFill>
              <a:latin typeface="+mn-lt"/>
              <a:cs typeface="+mn-cs"/>
            </a:endParaRPr>
          </a:p>
        </p:txBody>
      </p:sp>
      <p:sp>
        <p:nvSpPr>
          <p:cNvPr id="2" name="TextBox 1">
            <a:extLst>
              <a:ext uri="{FF2B5EF4-FFF2-40B4-BE49-F238E27FC236}">
                <a16:creationId xmlns:a16="http://schemas.microsoft.com/office/drawing/2014/main" id="{B0B6E021-3A36-1547-B58D-394AF56C2A54}"/>
              </a:ext>
            </a:extLst>
          </p:cNvPr>
          <p:cNvSpPr txBox="1"/>
          <p:nvPr/>
        </p:nvSpPr>
        <p:spPr>
          <a:xfrm>
            <a:off x="7997171" y="6276070"/>
            <a:ext cx="343767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Pages 11-14</a:t>
            </a:r>
          </a:p>
        </p:txBody>
      </p:sp>
    </p:spTree>
    <p:extLst>
      <p:ext uri="{BB962C8B-B14F-4D97-AF65-F5344CB8AC3E}">
        <p14:creationId xmlns:p14="http://schemas.microsoft.com/office/powerpoint/2010/main" val="1195531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solidFill>
                  <a:schemeClr val="tx1"/>
                </a:solidFill>
              </a:rPr>
              <a:t>General Grant Requirements (Cont’d)</a:t>
            </a:r>
            <a:endParaRPr lang="en-US" sz="4400" kern="1200" dirty="0">
              <a:solidFill>
                <a:schemeClr val="tx1"/>
              </a:solidFill>
            </a:endParaRP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a:bodyPr>
          <a:lstStyle/>
          <a:p>
            <a:pPr algn="just"/>
            <a:r>
              <a:rPr lang="en-US" dirty="0">
                <a:solidFill>
                  <a:schemeClr val="tx1"/>
                </a:solidFill>
              </a:rPr>
              <a:t>Progress Reports</a:t>
            </a:r>
          </a:p>
          <a:p>
            <a:pPr lvl="1" algn="just"/>
            <a:r>
              <a:rPr lang="en-US" dirty="0">
                <a:solidFill>
                  <a:schemeClr val="tx1"/>
                </a:solidFill>
              </a:rPr>
              <a:t>Grant award recipients are required to submit quarterly progress reports to the BSCC</a:t>
            </a:r>
          </a:p>
          <a:p>
            <a:pPr lvl="1" algn="just"/>
            <a:r>
              <a:rPr lang="en-US" dirty="0">
                <a:solidFill>
                  <a:schemeClr val="tx1"/>
                </a:solidFill>
              </a:rPr>
              <a:t>Additional information will be provided to successful applicants</a:t>
            </a:r>
          </a:p>
          <a:p>
            <a:pPr marL="0" indent="0" algn="just">
              <a:buNone/>
            </a:pPr>
            <a:endParaRPr lang="en-US" sz="1200" dirty="0">
              <a:solidFill>
                <a:schemeClr val="tx1"/>
              </a:solidFill>
            </a:endParaRPr>
          </a:p>
          <a:p>
            <a:pPr algn="just"/>
            <a:r>
              <a:rPr lang="en-US" dirty="0">
                <a:solidFill>
                  <a:schemeClr val="tx1"/>
                </a:solidFill>
              </a:rPr>
              <a:t>Supplanting</a:t>
            </a:r>
          </a:p>
          <a:p>
            <a:pPr lvl="1" algn="just"/>
            <a:r>
              <a:rPr lang="en-US" dirty="0">
                <a:solidFill>
                  <a:schemeClr val="tx1"/>
                </a:solidFill>
              </a:rPr>
              <a:t>Grant funds shall be used to support new program activities or to augment or expand existing program activities but shall not be used to replace existing funds</a:t>
            </a:r>
          </a:p>
          <a:p>
            <a:pPr marL="457200" lvl="1" indent="0" algn="just">
              <a:buNone/>
            </a:pPr>
            <a:endParaRPr lang="en-US" sz="1100" dirty="0">
              <a:solidFill>
                <a:schemeClr val="tx1"/>
              </a:solidFill>
            </a:endParaRPr>
          </a:p>
          <a:p>
            <a:pPr algn="just"/>
            <a:r>
              <a:rPr lang="en-US" dirty="0">
                <a:solidFill>
                  <a:schemeClr val="tx1"/>
                </a:solidFill>
              </a:rPr>
              <a:t>Travel</a:t>
            </a:r>
          </a:p>
          <a:p>
            <a:pPr lvl="1" algn="just"/>
            <a:r>
              <a:rPr lang="en-US" dirty="0">
                <a:solidFill>
                  <a:schemeClr val="tx1"/>
                </a:solidFill>
              </a:rPr>
              <a:t>Units of government may follow either their own written travel and per diem policy or the State’s policy.</a:t>
            </a:r>
          </a:p>
          <a:p>
            <a:pPr lvl="1" algn="just"/>
            <a:r>
              <a:rPr lang="en-US" dirty="0">
                <a:solidFill>
                  <a:schemeClr val="tx1"/>
                </a:solidFill>
              </a:rPr>
              <a:t>Out-of-state travel is restricted and only allowed in exceptional situations, BSCC approval required</a:t>
            </a:r>
          </a:p>
        </p:txBody>
      </p:sp>
      <p:sp>
        <p:nvSpPr>
          <p:cNvPr id="2" name="TextBox 1">
            <a:extLst>
              <a:ext uri="{FF2B5EF4-FFF2-40B4-BE49-F238E27FC236}">
                <a16:creationId xmlns:a16="http://schemas.microsoft.com/office/drawing/2014/main" id="{B0B6E021-3A36-1547-B58D-394AF56C2A54}"/>
              </a:ext>
            </a:extLst>
          </p:cNvPr>
          <p:cNvSpPr txBox="1"/>
          <p:nvPr/>
        </p:nvSpPr>
        <p:spPr>
          <a:xfrm>
            <a:off x="7997171" y="6276070"/>
            <a:ext cx="343767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Pages 11-14</a:t>
            </a:r>
          </a:p>
        </p:txBody>
      </p:sp>
    </p:spTree>
    <p:extLst>
      <p:ext uri="{BB962C8B-B14F-4D97-AF65-F5344CB8AC3E}">
        <p14:creationId xmlns:p14="http://schemas.microsoft.com/office/powerpoint/2010/main" val="1905351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Overview of the RFP Process</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3631" y="2988604"/>
            <a:ext cx="10056981" cy="3124658"/>
          </a:xfrm>
        </p:spPr>
        <p:txBody>
          <a:bodyPr vert="horz" lIns="91440" tIns="45720" rIns="91440" bIns="45720" rtlCol="0" anchor="ctr">
            <a:normAutofit fontScale="92500" lnSpcReduction="10000"/>
          </a:bodyPr>
          <a:lstStyle/>
          <a:p>
            <a:pPr algn="just"/>
            <a:r>
              <a:rPr lang="en-US" sz="2600" dirty="0">
                <a:solidFill>
                  <a:schemeClr val="tx1"/>
                </a:solidFill>
              </a:rPr>
              <a:t>Applicants will receive a confirmation email</a:t>
            </a:r>
          </a:p>
          <a:p>
            <a:pPr algn="just"/>
            <a:endParaRPr lang="en-US" sz="1600" dirty="0">
              <a:solidFill>
                <a:schemeClr val="tx1"/>
              </a:solidFill>
            </a:endParaRPr>
          </a:p>
          <a:p>
            <a:pPr algn="just"/>
            <a:r>
              <a:rPr lang="en-US" sz="2600" dirty="0">
                <a:solidFill>
                  <a:schemeClr val="tx1"/>
                </a:solidFill>
              </a:rPr>
              <a:t>A Scoring Panel will be convened to read and rate proposals and develop funding recommendations for the BSCC Board. </a:t>
            </a:r>
          </a:p>
          <a:p>
            <a:pPr algn="just"/>
            <a:endParaRPr lang="en-US" sz="1200" dirty="0">
              <a:solidFill>
                <a:schemeClr val="tx1"/>
              </a:solidFill>
            </a:endParaRPr>
          </a:p>
          <a:p>
            <a:pPr algn="just"/>
            <a:r>
              <a:rPr lang="en-US" sz="2600" dirty="0">
                <a:solidFill>
                  <a:schemeClr val="tx1"/>
                </a:solidFill>
              </a:rPr>
              <a:t>Unless disqualified, proposals will advance to the Scoring Panel for funding consideration</a:t>
            </a:r>
          </a:p>
          <a:p>
            <a:pPr algn="just"/>
            <a:endParaRPr lang="en-US" sz="1600" dirty="0">
              <a:solidFill>
                <a:schemeClr val="tx1"/>
              </a:solidFill>
            </a:endParaRPr>
          </a:p>
          <a:p>
            <a:pPr algn="just"/>
            <a:r>
              <a:rPr lang="en-US" sz="2600" dirty="0">
                <a:solidFill>
                  <a:schemeClr val="tx1"/>
                </a:solidFill>
              </a:rPr>
              <a:t>BSCC Board will consider funding recommendation in September 2023</a:t>
            </a:r>
            <a:endParaRPr lang="en-US" sz="12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F981D1C-89E6-0623-3B10-9BE0C4E21C65}"/>
              </a:ext>
            </a:extLst>
          </p:cNvPr>
          <p:cNvSpPr txBox="1"/>
          <p:nvPr/>
        </p:nvSpPr>
        <p:spPr>
          <a:xfrm>
            <a:off x="8558734" y="6499304"/>
            <a:ext cx="298883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14</a:t>
            </a:r>
          </a:p>
        </p:txBody>
      </p:sp>
    </p:spTree>
    <p:extLst>
      <p:ext uri="{BB962C8B-B14F-4D97-AF65-F5344CB8AC3E}">
        <p14:creationId xmlns:p14="http://schemas.microsoft.com/office/powerpoint/2010/main" val="3359679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rPr>
              <a:t>Disqualification</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lnSpcReduction="10000"/>
          </a:bodyPr>
          <a:lstStyle/>
          <a:p>
            <a:pPr marL="0" marR="164465" indent="0">
              <a:lnSpc>
                <a:spcPct val="105000"/>
              </a:lnSpc>
              <a:spcBef>
                <a:spcPts val="200"/>
              </a:spcBef>
              <a:spcAft>
                <a:spcPts val="200"/>
              </a:spcAft>
              <a:buNone/>
            </a:pP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following will result in an automatic </a:t>
            </a:r>
            <a:r>
              <a:rPr lang="en-US" sz="2600" b="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disqualification</a:t>
            </a: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marR="164465" indent="0">
              <a:lnSpc>
                <a:spcPct val="105000"/>
              </a:lnSpc>
              <a:spcBef>
                <a:spcPts val="200"/>
              </a:spcBef>
              <a:spcAft>
                <a:spcPts val="200"/>
              </a:spcAft>
              <a:buNone/>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gn="just">
              <a:lnSpc>
                <a:spcPct val="105000"/>
              </a:lnSpc>
              <a:spcBef>
                <a:spcPts val="200"/>
              </a:spcBef>
              <a:spcAft>
                <a:spcPts val="200"/>
              </a:spcAft>
            </a:pP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Electronic proposal packet is not received by 5:00 p.m. PST on July 7, 2023</a:t>
            </a:r>
          </a:p>
          <a:p>
            <a:pPr marL="0" marR="164465" indent="0" algn="just">
              <a:lnSpc>
                <a:spcPct val="105000"/>
              </a:lnSpc>
              <a:spcBef>
                <a:spcPts val="200"/>
              </a:spcBef>
              <a:spcAft>
                <a:spcPts val="200"/>
              </a:spcAft>
              <a:buNone/>
            </a:pP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gn="just">
              <a:lnSpc>
                <a:spcPct val="105000"/>
              </a:lnSpc>
              <a:spcBef>
                <a:spcPts val="200"/>
              </a:spcBef>
              <a:spcAft>
                <a:spcPts val="200"/>
              </a:spcAft>
            </a:pP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Applicant does not meet the Eligibility Criteria</a:t>
            </a:r>
          </a:p>
          <a:p>
            <a:pPr marL="0" marR="164465" indent="0" algn="just">
              <a:lnSpc>
                <a:spcPct val="105000"/>
              </a:lnSpc>
              <a:spcBef>
                <a:spcPts val="200"/>
              </a:spcBef>
              <a:spcAft>
                <a:spcPts val="200"/>
              </a:spcAft>
              <a:buNone/>
            </a:pP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gn="just">
              <a:lnSpc>
                <a:spcPct val="105000"/>
              </a:lnSpc>
              <a:spcBef>
                <a:spcPts val="200"/>
              </a:spcBef>
              <a:spcAft>
                <a:spcPts val="200"/>
              </a:spcAft>
            </a:pP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Funding request exceeds allowable amounts </a:t>
            </a:r>
          </a:p>
          <a:p>
            <a:pPr marL="0" marR="164465" indent="0" algn="just">
              <a:lnSpc>
                <a:spcPct val="105000"/>
              </a:lnSpc>
              <a:spcBef>
                <a:spcPts val="200"/>
              </a:spcBef>
              <a:spcAft>
                <a:spcPts val="200"/>
              </a:spcAft>
              <a:buNone/>
            </a:pPr>
            <a:endParaRPr lang="en-US" sz="1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gn="just">
              <a:lnSpc>
                <a:spcPct val="105000"/>
              </a:lnSpc>
              <a:spcBef>
                <a:spcPts val="200"/>
              </a:spcBef>
              <a:spcAft>
                <a:spcPts val="200"/>
              </a:spcAft>
            </a:pPr>
            <a:r>
              <a:rPr lang="en-US" sz="26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Budget Attachment (Excel document) is incomplete, or the total amount included in the budget table does not match the requested amount included elsewhere in the application. </a:t>
            </a:r>
          </a:p>
          <a:p>
            <a:pPr marL="0" indent="0">
              <a:buNone/>
            </a:pPr>
            <a:endParaRPr lang="en-US" sz="2000" dirty="0">
              <a:solidFill>
                <a:schemeClr val="tx1"/>
              </a:solidFill>
            </a:endParaRPr>
          </a:p>
          <a:p>
            <a:endParaRPr lang="en-US" sz="1400" dirty="0">
              <a:solidFill>
                <a:schemeClr val="tx1"/>
              </a:solidFill>
              <a:latin typeface="+mn-lt"/>
              <a:cs typeface="+mn-cs"/>
            </a:endParaRPr>
          </a:p>
        </p:txBody>
      </p:sp>
      <p:sp>
        <p:nvSpPr>
          <p:cNvPr id="2" name="TextBox 1">
            <a:extLst>
              <a:ext uri="{FF2B5EF4-FFF2-40B4-BE49-F238E27FC236}">
                <a16:creationId xmlns:a16="http://schemas.microsoft.com/office/drawing/2014/main" id="{B0B6E021-3A36-1547-B58D-394AF56C2A54}"/>
              </a:ext>
            </a:extLst>
          </p:cNvPr>
          <p:cNvSpPr txBox="1"/>
          <p:nvPr/>
        </p:nvSpPr>
        <p:spPr>
          <a:xfrm>
            <a:off x="7997171" y="6276070"/>
            <a:ext cx="300595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14</a:t>
            </a:r>
          </a:p>
        </p:txBody>
      </p:sp>
    </p:spTree>
    <p:extLst>
      <p:ext uri="{BB962C8B-B14F-4D97-AF65-F5344CB8AC3E}">
        <p14:creationId xmlns:p14="http://schemas.microsoft.com/office/powerpoint/2010/main" val="1501972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rPr>
              <a:t>Disqualification (Continued)</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a:bodyPr>
          <a:lstStyle/>
          <a:p>
            <a:pPr marL="0" marR="164465" indent="0">
              <a:lnSpc>
                <a:spcPct val="105000"/>
              </a:lnSpc>
              <a:spcBef>
                <a:spcPts val="200"/>
              </a:spcBef>
              <a:spcAft>
                <a:spcPts val="200"/>
              </a:spcAft>
              <a:buNone/>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following will result in an automatic </a:t>
            </a:r>
            <a:r>
              <a:rPr lang="en-US" b="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disqualification</a:t>
            </a: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0" marR="164465" indent="0">
              <a:lnSpc>
                <a:spcPct val="105000"/>
              </a:lnSpc>
              <a:spcBef>
                <a:spcPts val="200"/>
              </a:spcBef>
              <a:spcAft>
                <a:spcPts val="200"/>
              </a:spcAft>
              <a:buNone/>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Proposal Package does not contain the following sections:</a:t>
            </a:r>
          </a:p>
          <a:p>
            <a:pPr marR="164465">
              <a:lnSpc>
                <a:spcPct val="105000"/>
              </a:lnSpc>
              <a:spcBef>
                <a:spcPts val="200"/>
              </a:spcBef>
              <a:spcAft>
                <a:spcPts val="200"/>
              </a:spcAft>
            </a:pPr>
            <a:endParaRPr lang="en-US"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742950" marR="164465" lvl="1" indent="-285750">
              <a:lnSpc>
                <a:spcPct val="107000"/>
              </a:lnSpc>
              <a:spcBef>
                <a:spcPts val="0"/>
              </a:spcBef>
              <a:spcAft>
                <a:spcPts val="0"/>
              </a:spcAft>
              <a:buFont typeface="Courier New" panose="02070309020205020404" pitchFamily="49" charset="0"/>
              <a:buChar char="o"/>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Proposal Narrative, Required Attachments, Budget Attachment (in Excel)</a:t>
            </a:r>
          </a:p>
          <a:p>
            <a:pPr marL="457200" marR="164465" lvl="1" indent="0">
              <a:lnSpc>
                <a:spcPct val="107000"/>
              </a:lnSpc>
              <a:spcBef>
                <a:spcPts val="0"/>
              </a:spcBef>
              <a:spcAft>
                <a:spcPts val="0"/>
              </a:spcAft>
              <a:buNone/>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2560">
              <a:lnSpc>
                <a:spcPct val="107000"/>
              </a:lnSpc>
              <a:spcBef>
                <a:spcPts val="0"/>
              </a:spcBef>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Electronic attachments are illegible</a:t>
            </a:r>
          </a:p>
          <a:p>
            <a:pPr marL="0" marR="162560" indent="0">
              <a:lnSpc>
                <a:spcPct val="107000"/>
              </a:lnSpc>
              <a:spcBef>
                <a:spcPts val="0"/>
              </a:spcBef>
              <a:buNone/>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2560">
              <a:lnSpc>
                <a:spcPct val="107000"/>
              </a:lnSpc>
              <a:spcBef>
                <a:spcPts val="0"/>
              </a:spcBef>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Electronic attachments will not open or are corrupted</a:t>
            </a:r>
          </a:p>
          <a:p>
            <a:pPr marL="0" marR="164465" indent="0">
              <a:lnSpc>
                <a:spcPct val="107000"/>
              </a:lnSpc>
              <a:spcBef>
                <a:spcPts val="0"/>
              </a:spcBef>
              <a:spcAft>
                <a:spcPts val="0"/>
              </a:spcAft>
              <a:buNone/>
            </a:pPr>
            <a:r>
              <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indent="0">
              <a:lnSpc>
                <a:spcPct val="107000"/>
              </a:lnSpc>
              <a:spcBef>
                <a:spcPts val="0"/>
              </a:spcBef>
              <a:spcAft>
                <a:spcPts val="0"/>
              </a:spcAft>
              <a:buNone/>
            </a:pPr>
            <a:r>
              <a:rPr lang="en-US"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NOTE: </a:t>
            </a: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Disqualification means that the proposal will not move forward to the Scoring Panel for the Proposal Rating Process, and, therefore, </a:t>
            </a:r>
            <a:r>
              <a:rPr lang="en-US" sz="2000" b="0"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will NOT</a:t>
            </a:r>
            <a:r>
              <a:rPr lang="en-US"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be considered for funding.</a:t>
            </a:r>
          </a:p>
          <a:p>
            <a:pPr marL="0" indent="0">
              <a:buNone/>
            </a:pPr>
            <a:endParaRPr lang="en-US" sz="2000" dirty="0">
              <a:solidFill>
                <a:schemeClr val="tx1"/>
              </a:solidFill>
            </a:endParaRPr>
          </a:p>
          <a:p>
            <a:endParaRPr lang="en-US" sz="1400" dirty="0">
              <a:solidFill>
                <a:schemeClr val="tx1"/>
              </a:solidFill>
              <a:latin typeface="+mn-lt"/>
              <a:cs typeface="+mn-cs"/>
            </a:endParaRPr>
          </a:p>
        </p:txBody>
      </p:sp>
      <p:sp>
        <p:nvSpPr>
          <p:cNvPr id="2" name="TextBox 1">
            <a:extLst>
              <a:ext uri="{FF2B5EF4-FFF2-40B4-BE49-F238E27FC236}">
                <a16:creationId xmlns:a16="http://schemas.microsoft.com/office/drawing/2014/main" id="{B0B6E021-3A36-1547-B58D-394AF56C2A54}"/>
              </a:ext>
            </a:extLst>
          </p:cNvPr>
          <p:cNvSpPr txBox="1"/>
          <p:nvPr/>
        </p:nvSpPr>
        <p:spPr>
          <a:xfrm>
            <a:off x="7997171" y="6276070"/>
            <a:ext cx="300595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14</a:t>
            </a:r>
          </a:p>
        </p:txBody>
      </p:sp>
    </p:spTree>
    <p:extLst>
      <p:ext uri="{BB962C8B-B14F-4D97-AF65-F5344CB8AC3E}">
        <p14:creationId xmlns:p14="http://schemas.microsoft.com/office/powerpoint/2010/main" val="3148999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32289223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Proposal Rating Factors &amp; Process</a:t>
            </a:r>
            <a:br>
              <a:rPr lang="en-US" sz="4800" dirty="0">
                <a:solidFill>
                  <a:schemeClr val="tx1"/>
                </a:solidFill>
                <a:latin typeface="+mj-lt"/>
                <a:cs typeface="+mj-cs"/>
              </a:rPr>
            </a:br>
            <a:r>
              <a:rPr lang="en-US" sz="4800" dirty="0">
                <a:solidFill>
                  <a:schemeClr val="tx1"/>
                </a:solidFill>
                <a:latin typeface="+mj-lt"/>
                <a:cs typeface="+mj-cs"/>
              </a:rPr>
              <a:t> </a:t>
            </a:r>
            <a:endParaRPr lang="en-US" sz="48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marL="0" indent="0" algn="ctr">
              <a:buNone/>
            </a:pPr>
            <a:r>
              <a:rPr lang="en-US" dirty="0">
                <a:solidFill>
                  <a:schemeClr val="tx1"/>
                </a:solidFill>
              </a:rPr>
              <a:t>Presentation </a:t>
            </a:r>
            <a:r>
              <a:rPr lang="en-US">
                <a:solidFill>
                  <a:schemeClr val="tx1"/>
                </a:solidFill>
              </a:rPr>
              <a:t>by Michael Lee, Research Data Specialist </a:t>
            </a:r>
            <a:endParaRPr lang="en-US" dirty="0">
              <a:solidFill>
                <a:schemeClr val="tx1"/>
              </a:solidFill>
            </a:endParaRPr>
          </a:p>
          <a:p>
            <a:pPr algn="just"/>
            <a:endParaRPr lang="en-US" dirty="0">
              <a:solidFill>
                <a:schemeClr val="tx1"/>
              </a:solidFill>
            </a:endParaRP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87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43" name="Rectangle 4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4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pPr algn="l"/>
            <a:r>
              <a:rPr lang="en-US" sz="4400" kern="1200" dirty="0">
                <a:solidFill>
                  <a:schemeClr val="tx1"/>
                </a:solidFill>
                <a:latin typeface="Arial" panose="020B0604020202020204" pitchFamily="34" charset="0"/>
                <a:cs typeface="Arial" panose="020B0604020202020204" pitchFamily="34" charset="0"/>
              </a:rPr>
              <a:t>BSCC Overview</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1"/>
          </p:nvPr>
        </p:nvSpPr>
        <p:spPr>
          <a:xfrm>
            <a:off x="1045028" y="3017522"/>
            <a:ext cx="9941319" cy="3124658"/>
          </a:xfrm>
        </p:spPr>
        <p:txBody>
          <a:bodyPr vert="horz" lIns="91440" tIns="45720" rIns="91440" bIns="45720" rtlCol="0" anchor="ctr">
            <a:normAutofit fontScale="92500"/>
          </a:bodyPr>
          <a:lstStyle/>
          <a:p>
            <a:pPr marL="342900" indent="-342900" algn="l">
              <a:lnSpc>
                <a:spcPct val="90000"/>
              </a:lnSpc>
              <a:buFont typeface="Arial" panose="020B0604020202020204" pitchFamily="34" charset="0"/>
              <a:buChar char="•"/>
            </a:pPr>
            <a:r>
              <a:rPr lang="en-US" sz="2400" dirty="0">
                <a:solidFill>
                  <a:schemeClr val="tx1"/>
                </a:solidFill>
              </a:rPr>
              <a:t>Reports directly to the Governor's Office.</a:t>
            </a:r>
          </a:p>
          <a:p>
            <a:pPr marL="0" indent="-228600" algn="l">
              <a:lnSpc>
                <a:spcPct val="90000"/>
              </a:lnSpc>
              <a:buFont typeface="Arial" panose="020B0604020202020204" pitchFamily="34" charset="0"/>
              <a:buChar char="•"/>
            </a:pPr>
            <a:endParaRPr lang="en-US" sz="1200" dirty="0">
              <a:solidFill>
                <a:schemeClr val="tx1"/>
              </a:solidFill>
            </a:endParaRPr>
          </a:p>
          <a:p>
            <a:pPr marL="342900" indent="-342900" algn="l">
              <a:lnSpc>
                <a:spcPct val="90000"/>
              </a:lnSpc>
              <a:buFont typeface="Arial" panose="020B0604020202020204" pitchFamily="34" charset="0"/>
              <a:buChar char="•"/>
            </a:pPr>
            <a:r>
              <a:rPr lang="en-US" sz="2400" dirty="0">
                <a:solidFill>
                  <a:schemeClr val="tx1"/>
                </a:solidFill>
              </a:rPr>
              <a:t>Organized under a Governor appointed Board made up of 13 members</a:t>
            </a:r>
            <a:r>
              <a:rPr lang="en-US" sz="2200" dirty="0">
                <a:solidFill>
                  <a:schemeClr val="tx1"/>
                </a:solidFill>
              </a:rPr>
              <a:t>.</a:t>
            </a:r>
          </a:p>
          <a:p>
            <a:pPr marL="0" indent="-228600" algn="l">
              <a:lnSpc>
                <a:spcPct val="90000"/>
              </a:lnSpc>
              <a:buFont typeface="Arial" panose="020B0604020202020204" pitchFamily="34" charset="0"/>
              <a:buChar char="•"/>
            </a:pPr>
            <a:endParaRPr lang="en-US" sz="1200" dirty="0">
              <a:solidFill>
                <a:schemeClr val="tx1"/>
              </a:solidFill>
            </a:endParaRPr>
          </a:p>
          <a:p>
            <a:pPr marL="342900" indent="-342900" algn="just">
              <a:lnSpc>
                <a:spcPct val="90000"/>
              </a:lnSpc>
              <a:buFont typeface="Arial" panose="020B0604020202020204" pitchFamily="34" charset="0"/>
              <a:buChar char="•"/>
            </a:pPr>
            <a:r>
              <a:rPr lang="en-US" sz="2400" dirty="0">
                <a:solidFill>
                  <a:schemeClr val="tx1"/>
                </a:solidFill>
              </a:rPr>
              <a:t>Provides statewide leadership, coordination, and technical assistance to promote effective state and local efforts and partnerships in California’s adult and juvenile criminal justice system, including providing technical assistance and coordination to local governments related to public safety.</a:t>
            </a:r>
          </a:p>
          <a:p>
            <a:pPr indent="-228600" algn="l">
              <a:lnSpc>
                <a:spcPct val="90000"/>
              </a:lnSpc>
              <a:buFont typeface="Arial" panose="020B0604020202020204" pitchFamily="34" charset="0"/>
              <a:buChar char="•"/>
            </a:pPr>
            <a:endParaRPr lang="en-US" sz="2200" dirty="0">
              <a:solidFill>
                <a:schemeClr val="tx1"/>
              </a:solidFill>
              <a:latin typeface="+mn-lt"/>
              <a:cs typeface="+mn-cs"/>
            </a:endParaRPr>
          </a:p>
        </p:txBody>
      </p:sp>
      <p:cxnSp>
        <p:nvCxnSpPr>
          <p:cNvPr id="49" name="Straight Connector 4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2413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rPr>
              <a:t>Request for Proposal (RFP) Process</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a:bodyPr>
          <a:lstStyle/>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Submit proposal</a:t>
            </a:r>
          </a:p>
          <a:p>
            <a:pPr marR="164465">
              <a:lnSpc>
                <a:spcPct val="105000"/>
              </a:lnSpc>
              <a:spcBef>
                <a:spcPts val="200"/>
              </a:spcBef>
              <a:spcAft>
                <a:spcPts val="20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Technical compliance review</a:t>
            </a:r>
          </a:p>
          <a:p>
            <a:pPr marR="164465">
              <a:lnSpc>
                <a:spcPct val="105000"/>
              </a:lnSpc>
              <a:spcBef>
                <a:spcPts val="200"/>
              </a:spcBef>
              <a:spcAft>
                <a:spcPts val="20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Proposals forwarded to the Scoring Panel</a:t>
            </a:r>
          </a:p>
          <a:p>
            <a:pPr marR="164465">
              <a:lnSpc>
                <a:spcPct val="105000"/>
              </a:lnSpc>
              <a:spcBef>
                <a:spcPts val="200"/>
              </a:spcBef>
              <a:spcAft>
                <a:spcPts val="20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Scoring Panel reads and scores proposals</a:t>
            </a:r>
          </a:p>
          <a:p>
            <a:pPr marR="164465">
              <a:lnSpc>
                <a:spcPct val="105000"/>
              </a:lnSpc>
              <a:spcBef>
                <a:spcPts val="200"/>
              </a:spcBef>
              <a:spcAft>
                <a:spcPts val="20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Scoring Panel recommendations go to Board</a:t>
            </a:r>
          </a:p>
          <a:p>
            <a:pPr marR="164465">
              <a:lnSpc>
                <a:spcPct val="105000"/>
              </a:lnSpc>
              <a:spcBef>
                <a:spcPts val="200"/>
              </a:spcBef>
              <a:spcAft>
                <a:spcPts val="200"/>
              </a:spcAft>
            </a:pP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R="164465">
              <a:lnSpc>
                <a:spcPct val="105000"/>
              </a:lnSpc>
              <a:spcBef>
                <a:spcPts val="200"/>
              </a:spcBef>
              <a:spcAft>
                <a:spcPts val="200"/>
              </a:spcAft>
            </a:pPr>
            <a:r>
              <a:rPr lang="en-US" b="0" dirty="0">
                <a:solidFill>
                  <a:schemeClr val="tx1"/>
                </a:solidFill>
                <a:effectLst/>
                <a:latin typeface="Arial" panose="020B0604020202020204" pitchFamily="34" charset="0"/>
                <a:ea typeface="Calibri" panose="020F0502020204030204" pitchFamily="34" charset="0"/>
                <a:cs typeface="Arial" panose="020B0604020202020204" pitchFamily="34" charset="0"/>
              </a:rPr>
              <a:t>Applicants notified of results</a:t>
            </a:r>
          </a:p>
          <a:p>
            <a:pPr marL="0" indent="0">
              <a:buNone/>
            </a:pPr>
            <a:endParaRPr lang="en-US" sz="2000" dirty="0">
              <a:solidFill>
                <a:schemeClr val="tx1"/>
              </a:solidFill>
            </a:endParaRPr>
          </a:p>
          <a:p>
            <a:endParaRPr lang="en-US" sz="1400" dirty="0">
              <a:solidFill>
                <a:schemeClr val="tx1"/>
              </a:solidFill>
              <a:latin typeface="+mn-lt"/>
              <a:cs typeface="+mn-cs"/>
            </a:endParaRPr>
          </a:p>
        </p:txBody>
      </p:sp>
    </p:spTree>
    <p:extLst>
      <p:ext uri="{BB962C8B-B14F-4D97-AF65-F5344CB8AC3E}">
        <p14:creationId xmlns:p14="http://schemas.microsoft.com/office/powerpoint/2010/main" val="1625267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400" dirty="0">
                <a:solidFill>
                  <a:schemeClr val="tx1"/>
                </a:solidFill>
              </a:rPr>
              <a:t>Scoring Panel</a:t>
            </a:r>
          </a:p>
        </p:txBody>
      </p:sp>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793660" y="2599509"/>
            <a:ext cx="5699011" cy="3639450"/>
          </a:xfrm>
        </p:spPr>
        <p:txBody>
          <a:bodyPr vert="horz" lIns="91440" tIns="45720" rIns="91440" bIns="45720" rtlCol="0" anchor="ctr">
            <a:noAutofit/>
          </a:bodyPr>
          <a:lstStyle/>
          <a:p>
            <a:pPr marL="0" indent="0">
              <a:buNone/>
            </a:pPr>
            <a:r>
              <a:rPr lang="en-US" dirty="0">
                <a:solidFill>
                  <a:schemeClr val="tx1"/>
                </a:solidFill>
              </a:rPr>
              <a:t>For this RFP, a Scoring Panel will be convened with the responsibility of:</a:t>
            </a:r>
          </a:p>
          <a:p>
            <a:pPr marL="0">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Rating the proposals using transparent and fair measurement principles </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Making funding recommendations to the Board</a:t>
            </a:r>
          </a:p>
        </p:txBody>
      </p:sp>
      <p:pic>
        <p:nvPicPr>
          <p:cNvPr id="5" name="Picture 4" descr="Library Board meeting on Tuesday, 11/8 at 5:00 pm | Lanesboro Public Library">
            <a:extLst>
              <a:ext uri="{FF2B5EF4-FFF2-40B4-BE49-F238E27FC236}">
                <a16:creationId xmlns:a16="http://schemas.microsoft.com/office/drawing/2014/main" id="{D07F5824-1C43-A94C-C6C2-E95F098964B7}"/>
              </a:ext>
            </a:extLst>
          </p:cNvPr>
          <p:cNvPicPr>
            <a:picLocks noChangeAspect="1"/>
          </p:cNvPicPr>
          <p:nvPr/>
        </p:nvPicPr>
        <p:blipFill rotWithShape="1">
          <a:blip r:embed="rId3">
            <a:extLst>
              <a:ext uri="{28A0092B-C50C-407E-A947-70E740481C1C}">
                <a14:useLocalDpi xmlns:a14="http://schemas.microsoft.com/office/drawing/2010/main" val="0"/>
              </a:ext>
            </a:extLst>
          </a:blip>
          <a:srcRect t="3792" r="2" b="54"/>
          <a:stretch/>
        </p:blipFill>
        <p:spPr bwMode="auto">
          <a:xfrm>
            <a:off x="6652008" y="2732028"/>
            <a:ext cx="4500235" cy="3245451"/>
          </a:xfrm>
          <a:prstGeom prst="rect">
            <a:avLst/>
          </a:prstGeom>
          <a:noFill/>
        </p:spPr>
      </p:pic>
      <p:sp>
        <p:nvSpPr>
          <p:cNvPr id="29" name="Rectangle 2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37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400" kern="1200" dirty="0">
                <a:solidFill>
                  <a:schemeClr val="bg1"/>
                </a:solidFill>
              </a:rPr>
              <a:t>Rating Factors and Scores</a:t>
            </a:r>
          </a:p>
        </p:txBody>
      </p:sp>
      <p:cxnSp>
        <p:nvCxnSpPr>
          <p:cNvPr id="38" name="Straight Connector 37">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CC3488A9-7A1E-FB2B-FBFF-04244C2B71F7}"/>
              </a:ext>
            </a:extLst>
          </p:cNvPr>
          <p:cNvGraphicFramePr>
            <a:graphicFrameLocks noGrp="1"/>
          </p:cNvGraphicFramePr>
          <p:nvPr>
            <p:extLst>
              <p:ext uri="{D42A27DB-BD31-4B8C-83A1-F6EECF244321}">
                <p14:modId xmlns:p14="http://schemas.microsoft.com/office/powerpoint/2010/main" val="2734157360"/>
              </p:ext>
            </p:extLst>
          </p:nvPr>
        </p:nvGraphicFramePr>
        <p:xfrm>
          <a:off x="80728" y="2104152"/>
          <a:ext cx="11945620" cy="4139194"/>
        </p:xfrm>
        <a:graphic>
          <a:graphicData uri="http://schemas.openxmlformats.org/drawingml/2006/table">
            <a:tbl>
              <a:tblPr firstRow="1" firstCol="1" bandRow="1">
                <a:noFill/>
                <a:tableStyleId>{5C22544A-7EE6-4342-B048-85BDC9FD1C3A}</a:tableStyleId>
              </a:tblPr>
              <a:tblGrid>
                <a:gridCol w="325174">
                  <a:extLst>
                    <a:ext uri="{9D8B030D-6E8A-4147-A177-3AD203B41FA5}">
                      <a16:colId xmlns:a16="http://schemas.microsoft.com/office/drawing/2014/main" val="1990979834"/>
                    </a:ext>
                  </a:extLst>
                </a:gridCol>
                <a:gridCol w="2978290">
                  <a:extLst>
                    <a:ext uri="{9D8B030D-6E8A-4147-A177-3AD203B41FA5}">
                      <a16:colId xmlns:a16="http://schemas.microsoft.com/office/drawing/2014/main" val="344773014"/>
                    </a:ext>
                  </a:extLst>
                </a:gridCol>
                <a:gridCol w="2410473">
                  <a:extLst>
                    <a:ext uri="{9D8B030D-6E8A-4147-A177-3AD203B41FA5}">
                      <a16:colId xmlns:a16="http://schemas.microsoft.com/office/drawing/2014/main" val="2440067586"/>
                    </a:ext>
                  </a:extLst>
                </a:gridCol>
                <a:gridCol w="3315568">
                  <a:extLst>
                    <a:ext uri="{9D8B030D-6E8A-4147-A177-3AD203B41FA5}">
                      <a16:colId xmlns:a16="http://schemas.microsoft.com/office/drawing/2014/main" val="2153756404"/>
                    </a:ext>
                  </a:extLst>
                </a:gridCol>
                <a:gridCol w="2916115">
                  <a:extLst>
                    <a:ext uri="{9D8B030D-6E8A-4147-A177-3AD203B41FA5}">
                      <a16:colId xmlns:a16="http://schemas.microsoft.com/office/drawing/2014/main" val="2803573648"/>
                    </a:ext>
                  </a:extLst>
                </a:gridCol>
              </a:tblGrid>
              <a:tr h="733521">
                <a:tc>
                  <a:txBody>
                    <a:bodyPr/>
                    <a:lstStyle/>
                    <a:p>
                      <a:pPr marL="0" marR="0" algn="ctr">
                        <a:lnSpc>
                          <a:spcPct val="107000"/>
                        </a:lnSpc>
                        <a:spcBef>
                          <a:spcPts val="0"/>
                        </a:spcBef>
                        <a:spcAft>
                          <a:spcPts val="800"/>
                        </a:spcAft>
                      </a:pPr>
                      <a:r>
                        <a:rPr lang="en-US" sz="1900" b="1" cap="all" spc="60">
                          <a:solidFill>
                            <a:schemeClr val="tx1"/>
                          </a:solidFill>
                          <a:effectLst/>
                        </a:rPr>
                        <a:t> </a:t>
                      </a:r>
                      <a:endParaRPr lang="en-US" sz="19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147416" marB="147416" anchor="b">
                    <a:lnL w="12700" cmpd="sng">
                      <a:noFill/>
                    </a:lnL>
                    <a:lnR w="12700" cmpd="sng">
                      <a:noFill/>
                    </a:lnR>
                    <a:lnT w="12700" cmpd="sng">
                      <a:noFill/>
                    </a:lnT>
                    <a:lnB w="38100" cmpd="sng">
                      <a:noFill/>
                    </a:lnB>
                    <a:noFill/>
                  </a:tcPr>
                </a:tc>
                <a:tc>
                  <a:txBody>
                    <a:bodyPr/>
                    <a:lstStyle/>
                    <a:p>
                      <a:pPr marL="0" marR="0" algn="just">
                        <a:lnSpc>
                          <a:spcPct val="107000"/>
                        </a:lnSpc>
                        <a:spcBef>
                          <a:spcPts val="0"/>
                        </a:spcBef>
                        <a:spcAft>
                          <a:spcPts val="800"/>
                        </a:spcAft>
                      </a:pPr>
                      <a:r>
                        <a:rPr lang="en-US" sz="1600" b="1" cap="all" spc="60" dirty="0">
                          <a:solidFill>
                            <a:schemeClr val="tx1"/>
                          </a:solidFill>
                          <a:effectLst/>
                          <a:latin typeface="Arial" panose="020B0604020202020204" pitchFamily="34" charset="0"/>
                          <a:cs typeface="Arial" panose="020B0604020202020204" pitchFamily="34" charset="0"/>
                        </a:rPr>
                        <a:t>Rating Factors</a:t>
                      </a:r>
                      <a:endParaRPr lang="en-US" sz="1600" b="1" cap="all"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147416" marB="147416" anchor="b">
                    <a:lnL w="12700" cmpd="sng">
                      <a:noFill/>
                    </a:lnL>
                    <a:lnR w="12700" cmpd="sng">
                      <a:noFill/>
                    </a:lnR>
                    <a:lnT w="12700" cmpd="sng">
                      <a:noFill/>
                    </a:lnT>
                    <a:lnB w="38100" cmpd="sng">
                      <a:noFill/>
                    </a:lnB>
                    <a:noFill/>
                  </a:tcPr>
                </a:tc>
                <a:tc>
                  <a:txBody>
                    <a:bodyPr/>
                    <a:lstStyle/>
                    <a:p>
                      <a:pPr marL="0" marR="0" algn="ctr">
                        <a:lnSpc>
                          <a:spcPct val="107000"/>
                        </a:lnSpc>
                        <a:spcBef>
                          <a:spcPts val="0"/>
                        </a:spcBef>
                        <a:spcAft>
                          <a:spcPts val="800"/>
                        </a:spcAft>
                      </a:pPr>
                      <a:r>
                        <a:rPr lang="en-US" sz="1600" b="1" cap="all" spc="60" dirty="0">
                          <a:solidFill>
                            <a:schemeClr val="tx1"/>
                          </a:solidFill>
                          <a:effectLst/>
                          <a:latin typeface="Arial" panose="020B0604020202020204" pitchFamily="34" charset="0"/>
                          <a:cs typeface="Arial" panose="020B0604020202020204" pitchFamily="34" charset="0"/>
                        </a:rPr>
                        <a:t>Point Range</a:t>
                      </a:r>
                      <a:endParaRPr lang="en-US" sz="1600" b="1" cap="all"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147416" marB="147416" anchor="b">
                    <a:lnL w="12700" cmpd="sng">
                      <a:noFill/>
                    </a:lnL>
                    <a:lnR w="12700" cmpd="sng">
                      <a:noFill/>
                    </a:lnR>
                    <a:lnT w="12700" cmpd="sng">
                      <a:noFill/>
                    </a:lnT>
                    <a:lnB w="38100" cmpd="sng">
                      <a:noFill/>
                    </a:lnB>
                    <a:noFill/>
                  </a:tcPr>
                </a:tc>
                <a:tc>
                  <a:txBody>
                    <a:bodyPr/>
                    <a:lstStyle/>
                    <a:p>
                      <a:pPr marL="0" marR="0" algn="ctr">
                        <a:lnSpc>
                          <a:spcPct val="107000"/>
                        </a:lnSpc>
                        <a:spcBef>
                          <a:spcPts val="0"/>
                        </a:spcBef>
                        <a:spcAft>
                          <a:spcPts val="800"/>
                        </a:spcAft>
                      </a:pPr>
                      <a:r>
                        <a:rPr lang="en-US" sz="1600" b="1" cap="all" spc="60" dirty="0">
                          <a:solidFill>
                            <a:schemeClr val="tx1"/>
                          </a:solidFill>
                          <a:effectLst/>
                          <a:latin typeface="Arial" panose="020B0604020202020204" pitchFamily="34" charset="0"/>
                          <a:cs typeface="Arial" panose="020B0604020202020204" pitchFamily="34" charset="0"/>
                        </a:rPr>
                        <a:t>Percent of Total Value</a:t>
                      </a:r>
                      <a:endParaRPr lang="en-US" sz="1600" b="1" cap="all"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147416" marB="147416" anchor="b">
                    <a:lnL w="12700" cmpd="sng">
                      <a:noFill/>
                    </a:lnL>
                    <a:lnR w="12700" cmpd="sng">
                      <a:noFill/>
                    </a:lnR>
                    <a:lnT w="12700" cmpd="sng">
                      <a:noFill/>
                    </a:lnT>
                    <a:lnB w="38100" cmpd="sng">
                      <a:noFill/>
                    </a:lnB>
                    <a:noFill/>
                  </a:tcPr>
                </a:tc>
                <a:tc>
                  <a:txBody>
                    <a:bodyPr/>
                    <a:lstStyle/>
                    <a:p>
                      <a:pPr marL="0" marR="0" algn="ctr">
                        <a:lnSpc>
                          <a:spcPct val="107000"/>
                        </a:lnSpc>
                        <a:spcBef>
                          <a:spcPts val="0"/>
                        </a:spcBef>
                        <a:spcAft>
                          <a:spcPts val="800"/>
                        </a:spcAft>
                      </a:pPr>
                      <a:r>
                        <a:rPr lang="en-US" sz="1600" b="1" cap="all" spc="60" dirty="0">
                          <a:solidFill>
                            <a:schemeClr val="tx1"/>
                          </a:solidFill>
                          <a:effectLst/>
                          <a:latin typeface="Arial" panose="020B0604020202020204" pitchFamily="34" charset="0"/>
                          <a:cs typeface="Arial" panose="020B0604020202020204" pitchFamily="34" charset="0"/>
                        </a:rPr>
                        <a:t>Weighted Rating Factor Score*</a:t>
                      </a:r>
                      <a:endParaRPr lang="en-US" sz="1600" b="1" cap="all"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147416" marB="147416" anchor="b">
                    <a:lnL w="12700" cmpd="sng">
                      <a:noFill/>
                    </a:lnL>
                    <a:lnR w="12700" cmpd="sng">
                      <a:noFill/>
                    </a:lnR>
                    <a:lnT w="12700" cmpd="sng">
                      <a:noFill/>
                    </a:lnT>
                    <a:lnB w="38100" cmpd="sng">
                      <a:noFill/>
                    </a:lnB>
                    <a:noFill/>
                  </a:tcPr>
                </a:tc>
                <a:extLst>
                  <a:ext uri="{0D108BD9-81ED-4DB2-BD59-A6C34878D82A}">
                    <a16:rowId xmlns:a16="http://schemas.microsoft.com/office/drawing/2014/main" val="3080496171"/>
                  </a:ext>
                </a:extLst>
              </a:tr>
              <a:tr h="458557">
                <a:tc>
                  <a:txBody>
                    <a:bodyPr/>
                    <a:lstStyle/>
                    <a:p>
                      <a:pPr marL="0" marR="0" algn="ctr">
                        <a:lnSpc>
                          <a:spcPct val="107000"/>
                        </a:lnSpc>
                        <a:spcBef>
                          <a:spcPts val="0"/>
                        </a:spcBef>
                        <a:spcAft>
                          <a:spcPts val="800"/>
                        </a:spcAft>
                      </a:pPr>
                      <a:r>
                        <a:rPr lang="en-US" sz="1900" b="1" cap="none" spc="0" dirty="0">
                          <a:solidFill>
                            <a:schemeClr val="tx1"/>
                          </a:solidFill>
                          <a:effectLst/>
                          <a:latin typeface="Arial" panose="020B0604020202020204" pitchFamily="34" charset="0"/>
                          <a:cs typeface="Arial" panose="020B0604020202020204" pitchFamily="34" charset="0"/>
                        </a:rPr>
                        <a:t>1</a:t>
                      </a:r>
                      <a:endParaRPr lang="en-US" sz="1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Need </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38100" cmpd="sng">
                      <a:noFill/>
                    </a:lnT>
                    <a:lnB w="12700" cmpd="sng">
                      <a:noFill/>
                      <a:prstDash val="solid"/>
                    </a:lnB>
                    <a:noFill/>
                  </a:tcPr>
                </a:tc>
                <a:tc>
                  <a:txBody>
                    <a:bodyPr/>
                    <a:lstStyle/>
                    <a:p>
                      <a:pPr marL="0" marR="0" algn="ctr">
                        <a:lnSpc>
                          <a:spcPct val="107000"/>
                        </a:lnSpc>
                        <a:spcBef>
                          <a:spcPts val="0"/>
                        </a:spcBef>
                        <a:spcAft>
                          <a:spcPts val="800"/>
                        </a:spcAft>
                      </a:pPr>
                      <a:r>
                        <a:rPr lang="en-US" sz="1800" cap="none" spc="0">
                          <a:solidFill>
                            <a:schemeClr val="tx1"/>
                          </a:solidFill>
                          <a:effectLst/>
                          <a:latin typeface="Arial" panose="020B0604020202020204" pitchFamily="34" charset="0"/>
                          <a:cs typeface="Arial" panose="020B0604020202020204" pitchFamily="34" charset="0"/>
                        </a:rPr>
                        <a:t>0-5</a:t>
                      </a:r>
                      <a:endParaRPr lang="en-US" sz="18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38100" cmpd="sng">
                      <a:noFill/>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10%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38100" cmpd="sng">
                      <a:noFill/>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20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988432970"/>
                  </a:ext>
                </a:extLst>
              </a:tr>
              <a:tr h="525802">
                <a:tc>
                  <a:txBody>
                    <a:bodyPr/>
                    <a:lstStyle/>
                    <a:p>
                      <a:pPr marL="0" marR="0" algn="ctr">
                        <a:lnSpc>
                          <a:spcPct val="107000"/>
                        </a:lnSpc>
                        <a:spcBef>
                          <a:spcPts val="0"/>
                        </a:spcBef>
                        <a:spcAft>
                          <a:spcPts val="800"/>
                        </a:spcAft>
                      </a:pPr>
                      <a:r>
                        <a:rPr lang="en-US" sz="1900" b="1" cap="none" spc="0" dirty="0">
                          <a:solidFill>
                            <a:schemeClr val="tx1"/>
                          </a:solidFill>
                          <a:effectLst/>
                          <a:latin typeface="Arial" panose="020B0604020202020204" pitchFamily="34" charset="0"/>
                          <a:cs typeface="Arial" panose="020B0604020202020204" pitchFamily="34" charset="0"/>
                        </a:rPr>
                        <a:t>2</a:t>
                      </a:r>
                      <a:endParaRPr lang="en-US" sz="1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Description</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0-5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35%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70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796841985"/>
                  </a:ext>
                </a:extLst>
              </a:tr>
              <a:tr h="844826">
                <a:tc>
                  <a:txBody>
                    <a:bodyPr/>
                    <a:lstStyle/>
                    <a:p>
                      <a:pPr marL="0" marR="0" algn="ctr">
                        <a:lnSpc>
                          <a:spcPct val="107000"/>
                        </a:lnSpc>
                        <a:spcBef>
                          <a:spcPts val="0"/>
                        </a:spcBef>
                        <a:spcAft>
                          <a:spcPts val="800"/>
                        </a:spcAft>
                      </a:pPr>
                      <a:r>
                        <a:rPr lang="en-US" sz="1900" b="1" cap="none" spc="0" dirty="0">
                          <a:solidFill>
                            <a:schemeClr val="tx1"/>
                          </a:solidFill>
                          <a:effectLst/>
                          <a:latin typeface="Arial" panose="020B0604020202020204" pitchFamily="34" charset="0"/>
                          <a:cs typeface="Arial" panose="020B0604020202020204" pitchFamily="34" charset="0"/>
                        </a:rPr>
                        <a:t>3</a:t>
                      </a:r>
                      <a:endParaRPr lang="en-US" sz="1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Organizational</a:t>
                      </a:r>
                    </a:p>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Capacity and Coordination</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0-5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25%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50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442246287"/>
                  </a:ext>
                </a:extLst>
              </a:tr>
              <a:tr h="595206">
                <a:tc>
                  <a:txBody>
                    <a:bodyPr/>
                    <a:lstStyle/>
                    <a:p>
                      <a:pPr marL="0" marR="0" algn="ctr">
                        <a:lnSpc>
                          <a:spcPct val="107000"/>
                        </a:lnSpc>
                        <a:spcBef>
                          <a:spcPts val="0"/>
                        </a:spcBef>
                        <a:spcAft>
                          <a:spcPts val="800"/>
                        </a:spcAft>
                      </a:pPr>
                      <a:r>
                        <a:rPr lang="en-US" sz="1900" b="1" cap="none" spc="0" dirty="0">
                          <a:solidFill>
                            <a:schemeClr val="tx1"/>
                          </a:solidFill>
                          <a:effectLst/>
                          <a:latin typeface="Arial" panose="020B0604020202020204" pitchFamily="34" charset="0"/>
                          <a:cs typeface="Arial" panose="020B0604020202020204" pitchFamily="34" charset="0"/>
                        </a:rPr>
                        <a:t>4</a:t>
                      </a:r>
                      <a:endParaRPr lang="en-US" sz="1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Evaluation and Monitoring</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0-5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10%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20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951906098"/>
                  </a:ext>
                </a:extLst>
              </a:tr>
              <a:tr h="458557">
                <a:tc>
                  <a:txBody>
                    <a:bodyPr/>
                    <a:lstStyle/>
                    <a:p>
                      <a:pPr marL="0" marR="0" algn="ctr">
                        <a:lnSpc>
                          <a:spcPct val="107000"/>
                        </a:lnSpc>
                        <a:spcBef>
                          <a:spcPts val="0"/>
                        </a:spcBef>
                        <a:spcAft>
                          <a:spcPts val="800"/>
                        </a:spcAft>
                      </a:pPr>
                      <a:r>
                        <a:rPr lang="en-US" sz="19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5</a:t>
                      </a:r>
                    </a:p>
                  </a:txBody>
                  <a:tcPr marL="0" marR="0"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Budget</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0-5</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20%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lnSpc>
                          <a:spcPct val="107000"/>
                        </a:lnSpc>
                        <a:spcBef>
                          <a:spcPts val="0"/>
                        </a:spcBef>
                        <a:spcAft>
                          <a:spcPts val="800"/>
                        </a:spcAft>
                      </a:pPr>
                      <a:r>
                        <a:rPr lang="en-US" sz="1800" cap="none" spc="0" dirty="0">
                          <a:solidFill>
                            <a:schemeClr val="tx1"/>
                          </a:solidFill>
                          <a:effectLst/>
                          <a:latin typeface="Arial" panose="020B0604020202020204" pitchFamily="34" charset="0"/>
                          <a:cs typeface="Arial" panose="020B0604020202020204" pitchFamily="34" charset="0"/>
                        </a:rPr>
                        <a:t>40</a:t>
                      </a:r>
                      <a:endParaRPr lang="en-US" sz="18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734047673"/>
                  </a:ext>
                </a:extLst>
              </a:tr>
              <a:tr h="458557">
                <a:tc gridSpan="3">
                  <a:txBody>
                    <a:bodyPr/>
                    <a:lstStyle/>
                    <a:p>
                      <a:pPr marL="0" marR="0" algn="r">
                        <a:lnSpc>
                          <a:spcPct val="107000"/>
                        </a:lnSpc>
                        <a:spcBef>
                          <a:spcPts val="0"/>
                        </a:spcBef>
                        <a:spcAft>
                          <a:spcPts val="800"/>
                        </a:spcAft>
                      </a:pPr>
                      <a:r>
                        <a:rPr lang="en-US" sz="1800" b="1" cap="none" spc="0" dirty="0">
                          <a:solidFill>
                            <a:schemeClr val="tx1"/>
                          </a:solidFill>
                          <a:effectLst/>
                          <a:latin typeface="Arial" panose="020B0604020202020204" pitchFamily="34" charset="0"/>
                          <a:cs typeface="Arial" panose="020B0604020202020204" pitchFamily="34" charset="0"/>
                        </a:rPr>
                        <a:t>Maximum Proposal Score:</a:t>
                      </a:r>
                      <a:endParaRPr lang="en-US" sz="18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800"/>
                        </a:spcAft>
                      </a:pPr>
                      <a:r>
                        <a:rPr lang="en-US" sz="1800" b="1" cap="none" spc="0" dirty="0">
                          <a:solidFill>
                            <a:schemeClr val="tx1"/>
                          </a:solidFill>
                          <a:effectLst/>
                          <a:latin typeface="Arial" panose="020B0604020202020204" pitchFamily="34" charset="0"/>
                          <a:cs typeface="Arial" panose="020B0604020202020204" pitchFamily="34" charset="0"/>
                        </a:rPr>
                        <a:t>100%</a:t>
                      </a:r>
                      <a:endParaRPr lang="en-US" sz="18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0562" marR="110562" marT="0" marB="147416"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marL="0" marR="0" algn="ctr">
                        <a:lnSpc>
                          <a:spcPct val="107000"/>
                        </a:lnSpc>
                        <a:spcBef>
                          <a:spcPts val="0"/>
                        </a:spcBef>
                        <a:spcAft>
                          <a:spcPts val="800"/>
                        </a:spcAft>
                      </a:pPr>
                      <a:r>
                        <a:rPr lang="en-US" sz="1800" b="1" cap="none" spc="0" dirty="0">
                          <a:solidFill>
                            <a:schemeClr val="tx1"/>
                          </a:solidFill>
                          <a:effectLst/>
                          <a:latin typeface="Arial" panose="020B0604020202020204" pitchFamily="34" charset="0"/>
                          <a:cs typeface="Arial" panose="020B0604020202020204" pitchFamily="34" charset="0"/>
                        </a:rPr>
                        <a:t>200</a:t>
                      </a:r>
                      <a:endParaRPr lang="en-US" sz="18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147416"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448558763"/>
                  </a:ext>
                </a:extLst>
              </a:tr>
            </a:tbl>
          </a:graphicData>
        </a:graphic>
      </p:graphicFrame>
      <p:sp>
        <p:nvSpPr>
          <p:cNvPr id="8" name="TextBox 7">
            <a:extLst>
              <a:ext uri="{FF2B5EF4-FFF2-40B4-BE49-F238E27FC236}">
                <a16:creationId xmlns:a16="http://schemas.microsoft.com/office/drawing/2014/main" id="{0031D469-2FAC-9840-6CA0-5895F5E4E607}"/>
              </a:ext>
            </a:extLst>
          </p:cNvPr>
          <p:cNvSpPr txBox="1"/>
          <p:nvPr/>
        </p:nvSpPr>
        <p:spPr>
          <a:xfrm>
            <a:off x="8677095" y="6304738"/>
            <a:ext cx="298883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15</a:t>
            </a:r>
          </a:p>
        </p:txBody>
      </p:sp>
    </p:spTree>
    <p:extLst>
      <p:ext uri="{BB962C8B-B14F-4D97-AF65-F5344CB8AC3E}">
        <p14:creationId xmlns:p14="http://schemas.microsoft.com/office/powerpoint/2010/main" val="474851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Proposal Rating Process</a:t>
            </a:r>
            <a:endParaRPr lang="en-US" sz="44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2889654"/>
            <a:ext cx="9941319" cy="843476"/>
          </a:xfrm>
        </p:spPr>
        <p:txBody>
          <a:bodyPr vert="horz" lIns="91440" tIns="45720" rIns="91440" bIns="45720" rtlCol="0" anchor="ctr">
            <a:normAutofit/>
          </a:bodyPr>
          <a:lstStyle/>
          <a:p>
            <a:pPr marL="0" indent="0" algn="just">
              <a:buNone/>
            </a:pPr>
            <a:r>
              <a:rPr lang="en-US" dirty="0">
                <a:solidFill>
                  <a:schemeClr val="tx1"/>
                </a:solidFill>
              </a:rPr>
              <a:t>Six Point Rubric</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EAF83F-EBA9-C810-D7A6-82668567084F}"/>
              </a:ext>
            </a:extLst>
          </p:cNvPr>
          <p:cNvSpPr txBox="1"/>
          <p:nvPr/>
        </p:nvSpPr>
        <p:spPr>
          <a:xfrm>
            <a:off x="8170007" y="6531065"/>
            <a:ext cx="298883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 16</a:t>
            </a:r>
          </a:p>
        </p:txBody>
      </p:sp>
      <p:pic>
        <p:nvPicPr>
          <p:cNvPr id="7" name="Picture 6">
            <a:extLst>
              <a:ext uri="{FF2B5EF4-FFF2-40B4-BE49-F238E27FC236}">
                <a16:creationId xmlns:a16="http://schemas.microsoft.com/office/drawing/2014/main" id="{BB188FFD-3DD4-4809-B340-61535726C5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3631" y="3501618"/>
            <a:ext cx="9586445" cy="2362199"/>
          </a:xfrm>
          <a:prstGeom prst="rect">
            <a:avLst/>
          </a:prstGeom>
        </p:spPr>
      </p:pic>
    </p:spTree>
    <p:extLst>
      <p:ext uri="{BB962C8B-B14F-4D97-AF65-F5344CB8AC3E}">
        <p14:creationId xmlns:p14="http://schemas.microsoft.com/office/powerpoint/2010/main" val="4053841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dirty="0">
                <a:solidFill>
                  <a:schemeClr val="tx1"/>
                </a:solidFill>
              </a:rPr>
              <a:t>Rating Factors</a:t>
            </a:r>
            <a:endParaRPr lang="en-US" sz="4800" kern="1200" dirty="0">
              <a:solidFill>
                <a:schemeClr val="tx1"/>
              </a:solidFill>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122023"/>
            <a:ext cx="9941319" cy="843476"/>
          </a:xfrm>
        </p:spPr>
        <p:txBody>
          <a:bodyPr vert="horz" lIns="91440" tIns="45720" rIns="91440" bIns="45720" rtlCol="0" anchor="ctr">
            <a:normAutofit fontScale="92500"/>
          </a:bodyPr>
          <a:lstStyle/>
          <a:p>
            <a:pPr marL="0" indent="0" algn="just">
              <a:buNone/>
            </a:pPr>
            <a:r>
              <a:rPr lang="en-US" dirty="0">
                <a:solidFill>
                  <a:schemeClr val="tx1"/>
                </a:solidFill>
              </a:rPr>
              <a:t>The Scoring Panel will evaluate the merits of each proposal received in terms of how well each applicant responds to the rating factors found in the: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C83D8BF-D1E3-3CC1-E4A0-2366293A4666}"/>
              </a:ext>
            </a:extLst>
          </p:cNvPr>
          <p:cNvSpPr txBox="1">
            <a:spLocks/>
          </p:cNvSpPr>
          <p:nvPr/>
        </p:nvSpPr>
        <p:spPr>
          <a:xfrm>
            <a:off x="1008442" y="4270554"/>
            <a:ext cx="8135557" cy="2071064"/>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solidFill>
                  <a:srgbClr val="000000"/>
                </a:solidFill>
                <a:ea typeface="Calibri" panose="020F0502020204030204" pitchFamily="34" charset="0"/>
              </a:rPr>
              <a:t>Project Need</a:t>
            </a:r>
          </a:p>
          <a:p>
            <a:pPr algn="just"/>
            <a:r>
              <a:rPr lang="en-US" dirty="0">
                <a:solidFill>
                  <a:srgbClr val="000000"/>
                </a:solidFill>
                <a:ea typeface="Calibri" panose="020F0502020204030204" pitchFamily="34" charset="0"/>
              </a:rPr>
              <a:t>Project Description</a:t>
            </a:r>
          </a:p>
          <a:p>
            <a:pPr algn="just"/>
            <a:r>
              <a:rPr lang="en-US" dirty="0">
                <a:solidFill>
                  <a:srgbClr val="000000"/>
                </a:solidFill>
                <a:ea typeface="Calibri" panose="020F0502020204030204" pitchFamily="34" charset="0"/>
              </a:rPr>
              <a:t>Project Organizational Capacity and Coordination</a:t>
            </a:r>
          </a:p>
          <a:p>
            <a:pPr algn="just"/>
            <a:r>
              <a:rPr lang="en-US" dirty="0">
                <a:solidFill>
                  <a:schemeClr val="tx1"/>
                </a:solidFill>
              </a:rPr>
              <a:t>Project Evaluation and Monitoring</a:t>
            </a:r>
          </a:p>
          <a:p>
            <a:pPr algn="just"/>
            <a:r>
              <a:rPr lang="en-US" dirty="0">
                <a:solidFill>
                  <a:schemeClr val="tx1"/>
                </a:solidFill>
              </a:rPr>
              <a:t>Budget</a:t>
            </a:r>
          </a:p>
          <a:p>
            <a:pPr marL="0" indent="0" algn="just">
              <a:buFont typeface="Calibri" panose="020F0502020204030204" pitchFamily="34" charset="0"/>
              <a:buNone/>
            </a:pPr>
            <a:endParaRPr lang="en-US" sz="1100" dirty="0">
              <a:solidFill>
                <a:schemeClr val="tx1"/>
              </a:solidFill>
            </a:endParaRPr>
          </a:p>
        </p:txBody>
      </p:sp>
      <p:sp>
        <p:nvSpPr>
          <p:cNvPr id="6" name="TextBox 5">
            <a:extLst>
              <a:ext uri="{FF2B5EF4-FFF2-40B4-BE49-F238E27FC236}">
                <a16:creationId xmlns:a16="http://schemas.microsoft.com/office/drawing/2014/main" id="{8AEAF83F-EBA9-C810-D7A6-82668567084F}"/>
              </a:ext>
            </a:extLst>
          </p:cNvPr>
          <p:cNvSpPr txBox="1"/>
          <p:nvPr/>
        </p:nvSpPr>
        <p:spPr>
          <a:xfrm>
            <a:off x="8170007" y="6531065"/>
            <a:ext cx="3454792"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Instruction Packet, Pages 17-22</a:t>
            </a:r>
          </a:p>
        </p:txBody>
      </p:sp>
    </p:spTree>
    <p:extLst>
      <p:ext uri="{BB962C8B-B14F-4D97-AF65-F5344CB8AC3E}">
        <p14:creationId xmlns:p14="http://schemas.microsoft.com/office/powerpoint/2010/main" val="3880132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966952" y="1204108"/>
            <a:ext cx="2809918" cy="1781175"/>
          </a:xfrm>
        </p:spPr>
        <p:txBody>
          <a:bodyPr vert="horz" lIns="91440" tIns="45720" rIns="91440" bIns="45720" rtlCol="0" anchor="ctr">
            <a:normAutofit/>
          </a:bodyPr>
          <a:lstStyle/>
          <a:p>
            <a:r>
              <a:rPr lang="en-US" sz="3200" kern="1200" dirty="0">
                <a:solidFill>
                  <a:srgbClr val="FFFFFF"/>
                </a:solidFill>
              </a:rPr>
              <a:t>Rating Factor:</a:t>
            </a:r>
            <a:br>
              <a:rPr lang="en-US" sz="3200" kern="1200" dirty="0">
                <a:solidFill>
                  <a:srgbClr val="FFFFFF"/>
                </a:solidFill>
              </a:rPr>
            </a:br>
            <a:r>
              <a:rPr lang="en-US" sz="3200" kern="1200" dirty="0">
                <a:solidFill>
                  <a:srgbClr val="FFFFFF"/>
                </a:solidFill>
              </a:rPr>
              <a:t>Project Need</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08071" y="3705187"/>
            <a:ext cx="3722770" cy="866813"/>
          </a:xfrm>
        </p:spPr>
        <p:txBody>
          <a:bodyPr vert="horz" lIns="91440" tIns="45720" rIns="91440" bIns="45720" rtlCol="0">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rPr>
              <a:t>Section 1: Project Need</a:t>
            </a:r>
          </a:p>
          <a:p>
            <a:pPr>
              <a:spcBef>
                <a:spcPts val="0"/>
              </a:spcBef>
            </a:pPr>
            <a:r>
              <a:rPr lang="en-US" sz="1800" b="1" dirty="0">
                <a:effectLst/>
                <a:latin typeface="Arial" panose="020B0604020202020204" pitchFamily="34" charset="0"/>
                <a:ea typeface="Times New Roman" panose="02020603050405020304" pitchFamily="18" charset="0"/>
              </a:rPr>
              <a:t>Percent of Total Value - 10%</a:t>
            </a:r>
            <a:endParaRPr lang="en-US" sz="18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E2F95F89-9CBE-2D12-E111-55AD9AE9B579}"/>
              </a:ext>
            </a:extLst>
          </p:cNvPr>
          <p:cNvGraphicFramePr>
            <a:graphicFrameLocks noGrp="1"/>
          </p:cNvGraphicFramePr>
          <p:nvPr>
            <p:extLst>
              <p:ext uri="{D42A27DB-BD31-4B8C-83A1-F6EECF244321}">
                <p14:modId xmlns:p14="http://schemas.microsoft.com/office/powerpoint/2010/main" val="2392589996"/>
              </p:ext>
            </p:extLst>
          </p:nvPr>
        </p:nvGraphicFramePr>
        <p:xfrm>
          <a:off x="4501659" y="952499"/>
          <a:ext cx="6828950" cy="5458239"/>
        </p:xfrm>
        <a:graphic>
          <a:graphicData uri="http://schemas.openxmlformats.org/drawingml/2006/table">
            <a:tbl>
              <a:tblPr firstRow="1" firstCol="1" bandRow="1"/>
              <a:tblGrid>
                <a:gridCol w="537480">
                  <a:extLst>
                    <a:ext uri="{9D8B030D-6E8A-4147-A177-3AD203B41FA5}">
                      <a16:colId xmlns:a16="http://schemas.microsoft.com/office/drawing/2014/main" val="3022402592"/>
                    </a:ext>
                  </a:extLst>
                </a:gridCol>
                <a:gridCol w="6291470">
                  <a:extLst>
                    <a:ext uri="{9D8B030D-6E8A-4147-A177-3AD203B41FA5}">
                      <a16:colId xmlns:a16="http://schemas.microsoft.com/office/drawing/2014/main" val="2576514583"/>
                    </a:ext>
                  </a:extLst>
                </a:gridCol>
              </a:tblGrid>
              <a:tr h="2298206">
                <a:tc gridSpan="2">
                  <a:txBody>
                    <a:bodyPr/>
                    <a:lstStyle/>
                    <a:p>
                      <a:pPr marL="0" marR="0" algn="just">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 Need: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applicant described a need that is pertinent to the intent of the grant. The elements that comprise this Rating Factor are listed below. Addressing each element does not in itself merit a high rating; rather, although each element is to be addressed (when applicable), it is the quality of the response to each that will be evaluated. The response will be evaluated with a single rating based on a scale of 0-5.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700113194"/>
                  </a:ext>
                </a:extLst>
              </a:tr>
              <a:tr h="861827">
                <a:tc>
                  <a:txBody>
                    <a:bodyPr/>
                    <a:lstStyle/>
                    <a:p>
                      <a:pPr marL="0" marR="0">
                        <a:lnSpc>
                          <a:spcPct val="115000"/>
                        </a:lnSpc>
                        <a:spcBef>
                          <a:spcPts val="0"/>
                        </a:spcBef>
                        <a:spcAft>
                          <a:spcPts val="1000"/>
                        </a:spcAft>
                        <a:tabLst>
                          <a:tab pos="0" algn="l"/>
                        </a:tabLst>
                      </a:pPr>
                      <a:r>
                        <a:rPr lang="en-US" sz="1800">
                          <a:effectLst/>
                          <a:latin typeface="Arial" panose="020B0604020202020204" pitchFamily="34" charset="0"/>
                          <a:ea typeface="Calibri" panose="020F0502020204030204" pitchFamily="34" charset="0"/>
                          <a:cs typeface="Times New Roman" panose="02020603050405020304" pitchFamily="18" charset="0"/>
                        </a:rPr>
                        <a:t>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800">
                          <a:effectLst/>
                          <a:latin typeface="Arial" panose="020B0604020202020204" pitchFamily="34" charset="0"/>
                          <a:ea typeface="Times New Roman" panose="02020603050405020304" pitchFamily="18" charset="0"/>
                          <a:cs typeface="Times New Roman" panose="02020603050405020304" pitchFamily="18" charset="0"/>
                        </a:rPr>
                        <a:t>Describe the need(s) to be addressed, the process used to determine the need(s), and how the need is related to the intent of the grant program.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849541"/>
                  </a:ext>
                </a:extLst>
              </a:tr>
              <a:tr h="1149103">
                <a:tc>
                  <a:txBody>
                    <a:bodyPr/>
                    <a:lstStyle/>
                    <a:p>
                      <a:pPr marL="0" marR="0">
                        <a:lnSpc>
                          <a:spcPct val="115000"/>
                        </a:lnSpc>
                        <a:spcBef>
                          <a:spcPts val="0"/>
                        </a:spcBef>
                        <a:spcAft>
                          <a:spcPts val="1000"/>
                        </a:spcAft>
                        <a:tabLst>
                          <a:tab pos="0" algn="l"/>
                        </a:tabLst>
                      </a:pPr>
                      <a:r>
                        <a:rPr lang="en-US" sz="1800">
                          <a:effectLst/>
                          <a:latin typeface="Arial" panose="020B0604020202020204" pitchFamily="34" charset="0"/>
                          <a:ea typeface="Calibri" panose="020F0502020204030204" pitchFamily="34" charset="0"/>
                          <a:cs typeface="Times New Roman" panose="02020603050405020304" pitchFamily="18" charset="0"/>
                        </a:rPr>
                        <a:t>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Use relevant local qualitative and/or quantitative data with citations to demonstrate the nature and scale of the specific organized retail theft crimes problem and provide a compelling justification for grant funds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994357"/>
                  </a:ext>
                </a:extLst>
              </a:tr>
              <a:tr h="1149103">
                <a:tc>
                  <a:txBody>
                    <a:bodyPr/>
                    <a:lstStyle/>
                    <a:p>
                      <a:pPr marL="0" marR="0">
                        <a:lnSpc>
                          <a:spcPct val="115000"/>
                        </a:lnSpc>
                        <a:spcBef>
                          <a:spcPts val="0"/>
                        </a:spcBef>
                        <a:spcAft>
                          <a:spcPts val="1000"/>
                        </a:spcAft>
                        <a:tabLst>
                          <a:tab pos="0" algn="l"/>
                        </a:tabLst>
                      </a:pPr>
                      <a:r>
                        <a:rPr lang="en-US" sz="1800">
                          <a:effectLst/>
                          <a:latin typeface="Arial" panose="020B0604020202020204" pitchFamily="34" charset="0"/>
                          <a:ea typeface="Calibri" panose="020F0502020204030204" pitchFamily="34" charset="0"/>
                          <a:cs typeface="Times New Roman" panose="02020603050405020304" pitchFamily="18" charset="0"/>
                        </a:rPr>
                        <a:t>1.3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Describe the existing hurdles of implementing a vertical prosecution model in the jurisdiction to prosecute organized retail theft crimes without the grant funds.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616084"/>
                  </a:ext>
                </a:extLst>
              </a:tr>
            </a:tbl>
          </a:graphicData>
        </a:graphic>
      </p:graphicFrame>
    </p:spTree>
    <p:extLst>
      <p:ext uri="{BB962C8B-B14F-4D97-AF65-F5344CB8AC3E}">
        <p14:creationId xmlns:p14="http://schemas.microsoft.com/office/powerpoint/2010/main" val="1186301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717423" y="1162069"/>
            <a:ext cx="3834645" cy="1781175"/>
          </a:xfrm>
        </p:spPr>
        <p:txBody>
          <a:bodyPr vert="horz" lIns="91440" tIns="45720" rIns="91440" bIns="45720" rtlCol="0" anchor="ctr">
            <a:normAutofit/>
          </a:bodyPr>
          <a:lstStyle/>
          <a:p>
            <a:r>
              <a:rPr lang="en-US" sz="3200" kern="1200" dirty="0">
                <a:solidFill>
                  <a:srgbClr val="FFFFFF"/>
                </a:solidFill>
              </a:rPr>
              <a:t>Rating Factor: Project </a:t>
            </a:r>
            <a:br>
              <a:rPr lang="en-US" sz="3200" kern="1200" dirty="0">
                <a:solidFill>
                  <a:srgbClr val="FFFFFF"/>
                </a:solidFill>
              </a:rPr>
            </a:br>
            <a:r>
              <a:rPr lang="en-US" sz="3200" kern="1200" dirty="0">
                <a:solidFill>
                  <a:srgbClr val="FFFFFF"/>
                </a:solidFill>
              </a:rPr>
              <a:t>Description </a:t>
            </a:r>
          </a:p>
        </p:txBody>
      </p:sp>
      <p:sp>
        <p:nvSpPr>
          <p:cNvPr id="7" name="Content Placeholder 2">
            <a:extLst>
              <a:ext uri="{FF2B5EF4-FFF2-40B4-BE49-F238E27FC236}">
                <a16:creationId xmlns:a16="http://schemas.microsoft.com/office/drawing/2014/main" id="{F4E9FE6A-BA47-2D10-23B5-06ADB64B148E}"/>
              </a:ext>
            </a:extLst>
          </p:cNvPr>
          <p:cNvSpPr txBox="1">
            <a:spLocks/>
          </p:cNvSpPr>
          <p:nvPr/>
        </p:nvSpPr>
        <p:spPr>
          <a:xfrm>
            <a:off x="608071" y="3705187"/>
            <a:ext cx="3722770" cy="866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Calibri" panose="020F0502020204030204" pitchFamily="34" charset="0"/>
              <a:buNone/>
            </a:pPr>
            <a:r>
              <a:rPr lang="en-US" sz="1800" b="1" dirty="0">
                <a:ea typeface="Times New Roman" panose="02020603050405020304" pitchFamily="18" charset="0"/>
              </a:rPr>
              <a:t>Section 2: Project Description </a:t>
            </a:r>
          </a:p>
          <a:p>
            <a:pPr>
              <a:spcBef>
                <a:spcPts val="0"/>
              </a:spcBef>
            </a:pPr>
            <a:r>
              <a:rPr lang="en-US" sz="1800" b="1" dirty="0">
                <a:ea typeface="Times New Roman" panose="02020603050405020304" pitchFamily="18" charset="0"/>
              </a:rPr>
              <a:t>Percent of Total Value - 35%</a:t>
            </a:r>
            <a:endParaRPr lang="en-US" sz="1800" dirty="0">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E2C9179F-95FE-F476-ACA3-F832D6C479A6}"/>
              </a:ext>
            </a:extLst>
          </p:cNvPr>
          <p:cNvGraphicFramePr>
            <a:graphicFrameLocks noGrp="1"/>
          </p:cNvGraphicFramePr>
          <p:nvPr>
            <p:extLst>
              <p:ext uri="{D42A27DB-BD31-4B8C-83A1-F6EECF244321}">
                <p14:modId xmlns:p14="http://schemas.microsoft.com/office/powerpoint/2010/main" val="3632858108"/>
              </p:ext>
            </p:extLst>
          </p:nvPr>
        </p:nvGraphicFramePr>
        <p:xfrm>
          <a:off x="4248330" y="144599"/>
          <a:ext cx="7718383" cy="6623949"/>
        </p:xfrm>
        <a:graphic>
          <a:graphicData uri="http://schemas.openxmlformats.org/drawingml/2006/table">
            <a:tbl>
              <a:tblPr firstRow="1" firstCol="1" bandRow="1"/>
              <a:tblGrid>
                <a:gridCol w="458187">
                  <a:extLst>
                    <a:ext uri="{9D8B030D-6E8A-4147-A177-3AD203B41FA5}">
                      <a16:colId xmlns:a16="http://schemas.microsoft.com/office/drawing/2014/main" val="371557672"/>
                    </a:ext>
                  </a:extLst>
                </a:gridCol>
                <a:gridCol w="7260196">
                  <a:extLst>
                    <a:ext uri="{9D8B030D-6E8A-4147-A177-3AD203B41FA5}">
                      <a16:colId xmlns:a16="http://schemas.microsoft.com/office/drawing/2014/main" val="3433462362"/>
                    </a:ext>
                  </a:extLst>
                </a:gridCol>
              </a:tblGrid>
              <a:tr h="1075757">
                <a:tc gridSpan="2">
                  <a:txBody>
                    <a:bodyPr/>
                    <a:lstStyle/>
                    <a:p>
                      <a:pPr marL="0" marR="0" algn="just">
                        <a:spcBef>
                          <a:spcPts val="0"/>
                        </a:spcBef>
                        <a:spcAft>
                          <a:spcPts val="0"/>
                        </a:spcAft>
                        <a:tabLst>
                          <a:tab pos="0" algn="l"/>
                        </a:tabLs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Description:</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applicant provided a description of the project that is related to the identified need and the intent of the grant. The elements that comprise this Rating Factor are listed below. Addressing each element does not in itself merit a high rating; rather, although each element is to be addressed (when applicable), it is the quality of the response to each that will be evaluated. The response will be evaluated with a single rating based on a scale of 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47103" marR="47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2417241053"/>
                  </a:ext>
                </a:extLst>
              </a:tr>
              <a:tr h="3130899">
                <a:tc>
                  <a:txBody>
                    <a:bodyPr/>
                    <a:lstStyle/>
                    <a:p>
                      <a:pPr marL="0" marR="0" algn="just">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Arial" panose="020B0604020202020204" pitchFamily="34" charset="0"/>
                        </a:rPr>
                        <a:t>2.1</a:t>
                      </a:r>
                    </a:p>
                  </a:txBody>
                  <a:tcPr marL="47103" marR="47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Describe the vertical prosecution methodology that will be implemented to address the need(s) identified in the Project Need section. The description should also include: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Arial" panose="020B0604020202020204" pitchFamily="34" charset="0"/>
                        </a:rPr>
                        <a:t>the dedicated staff (at least one deputy district attorney and one district attorney investigator) whose primary role is the investigation and prosecution of organized retail theft crimes.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Arial" panose="020B0604020202020204" pitchFamily="34" charset="0"/>
                        </a:rPr>
                        <a:t>the target area and/or population which will be the focus of the project, including how and why it was selected.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Arial" panose="020B0604020202020204" pitchFamily="34" charset="0"/>
                        </a:rPr>
                        <a:t>how the proposed project will address the Project Need and the intent of the grant program.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Arial" panose="020B0604020202020204" pitchFamily="34" charset="0"/>
                        </a:rPr>
                        <a:t>plans to collaborate with online marketplaces and retailers to address the Project Need and organized retail theft property crimes, if applicable.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Arial" panose="020B0604020202020204" pitchFamily="34" charset="0"/>
                        </a:rPr>
                        <a:t>plans to use alternatives to incarceration, including diversion or restorative justice programs, to address the Project Need and reduce recidivism. </a:t>
                      </a:r>
                    </a:p>
                  </a:txBody>
                  <a:tcPr marL="47103" marR="47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091540"/>
                  </a:ext>
                </a:extLst>
              </a:tr>
              <a:tr h="1893780">
                <a:tc>
                  <a:txBody>
                    <a:bodyPr/>
                    <a:lstStyle/>
                    <a:p>
                      <a:pPr marL="0" marR="0" algn="just">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Arial" panose="020B0604020202020204" pitchFamily="34" charset="0"/>
                        </a:rPr>
                        <a:t>2.2</a:t>
                      </a:r>
                    </a:p>
                  </a:txBody>
                  <a:tcPr marL="47103" marR="47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400">
                          <a:effectLst/>
                          <a:latin typeface="Arial" panose="020B0604020202020204" pitchFamily="34" charset="0"/>
                          <a:ea typeface="Times New Roman" panose="02020603050405020304" pitchFamily="18" charset="0"/>
                          <a:cs typeface="Arial" panose="020B0604020202020204" pitchFamily="34" charset="0"/>
                        </a:rPr>
                        <a:t>Describe the proposed project’s goals, objectives, and impact that includes a relationship to the identified need(s) and intent of the grant program.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a:effectLst/>
                          <a:latin typeface="Arial" panose="020B0604020202020204" pitchFamily="34" charset="0"/>
                          <a:ea typeface="Calibri" panose="020F0502020204030204" pitchFamily="34" charset="0"/>
                          <a:cs typeface="Arial" panose="020B0604020202020204" pitchFamily="34" charset="0"/>
                        </a:rPr>
                        <a:t>The completed Project Work Plan (Appendix B) is appropriate for the proposed project aligning with the identified need(s) and intent of the grant program.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a:effectLst/>
                          <a:latin typeface="Arial" panose="020B0604020202020204" pitchFamily="34" charset="0"/>
                          <a:ea typeface="Calibri" panose="020F0502020204030204" pitchFamily="34" charset="0"/>
                          <a:cs typeface="Arial" panose="020B0604020202020204" pitchFamily="34" charset="0"/>
                        </a:rPr>
                        <a:t>The completed Project Work Plan identifies the top goals and objectives (see Appendix C for definitions) and how those will be achieved in terms of the activities, responsible staff/partner agencies, process and outcome measures, data sources, and start and end dates. </a:t>
                      </a:r>
                    </a:p>
                  </a:txBody>
                  <a:tcPr marL="47103" marR="47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893404"/>
                  </a:ext>
                </a:extLst>
              </a:tr>
              <a:tr h="523513">
                <a:tc>
                  <a:txBody>
                    <a:bodyPr/>
                    <a:lstStyle/>
                    <a:p>
                      <a:pPr marL="0" marR="0" algn="just">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Arial" panose="020B0604020202020204" pitchFamily="34" charset="0"/>
                        </a:rPr>
                        <a:t>2.3</a:t>
                      </a:r>
                    </a:p>
                  </a:txBody>
                  <a:tcPr marL="47103" marR="47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dirty="0">
                          <a:effectLst/>
                          <a:latin typeface="Arial" panose="020B0604020202020204" pitchFamily="34" charset="0"/>
                          <a:ea typeface="Times New Roman" panose="02020603050405020304" pitchFamily="18" charset="0"/>
                          <a:cs typeface="Arial" panose="020B0604020202020204" pitchFamily="34" charset="0"/>
                        </a:rPr>
                        <a:t>Describe the rationale for the proposed project including research or other evidence indicating that the intended goals and objectives are likely to be achieved.</a:t>
                      </a:r>
                    </a:p>
                  </a:txBody>
                  <a:tcPr marL="47103" marR="47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196199"/>
                  </a:ext>
                </a:extLst>
              </a:tr>
            </a:tbl>
          </a:graphicData>
        </a:graphic>
      </p:graphicFrame>
    </p:spTree>
    <p:extLst>
      <p:ext uri="{BB962C8B-B14F-4D97-AF65-F5344CB8AC3E}">
        <p14:creationId xmlns:p14="http://schemas.microsoft.com/office/powerpoint/2010/main" val="3319558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4887" y="952500"/>
            <a:ext cx="2993535" cy="2128630"/>
          </a:xfrm>
        </p:spPr>
        <p:txBody>
          <a:bodyPr vert="horz" lIns="91440" tIns="45720" rIns="91440" bIns="45720" rtlCol="0" anchor="ctr">
            <a:normAutofit fontScale="90000"/>
          </a:bodyPr>
          <a:lstStyle/>
          <a:p>
            <a:r>
              <a:rPr lang="en-US" sz="3200" kern="1200" dirty="0">
                <a:solidFill>
                  <a:srgbClr val="FFFFFF"/>
                </a:solidFill>
              </a:rPr>
              <a:t>Rating Factor: Project Organizational Capacity and Coordination </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08071" y="3705187"/>
            <a:ext cx="3722770" cy="866813"/>
          </a:xfrm>
        </p:spPr>
        <p:txBody>
          <a:bodyPr vert="horz" lIns="91440" tIns="45720" rIns="91440" bIns="45720" rtlCol="0">
            <a:normAutofit fontScale="92500"/>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rPr>
              <a:t>Section 3: Project Organizational Capacity and Coordination </a:t>
            </a:r>
          </a:p>
          <a:p>
            <a:pPr>
              <a:spcBef>
                <a:spcPts val="0"/>
              </a:spcBef>
            </a:pPr>
            <a:r>
              <a:rPr lang="en-US" sz="1800" b="1" dirty="0">
                <a:effectLst/>
                <a:latin typeface="Arial" panose="020B0604020202020204" pitchFamily="34" charset="0"/>
                <a:ea typeface="Times New Roman" panose="02020603050405020304" pitchFamily="18" charset="0"/>
              </a:rPr>
              <a:t>Percent of Total Value - 25%</a:t>
            </a:r>
            <a:endParaRPr lang="en-US" sz="18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A835F7AE-437C-28DC-8668-3B6F84CAC85E}"/>
              </a:ext>
            </a:extLst>
          </p:cNvPr>
          <p:cNvGraphicFramePr>
            <a:graphicFrameLocks noGrp="1"/>
          </p:cNvGraphicFramePr>
          <p:nvPr>
            <p:extLst>
              <p:ext uri="{D42A27DB-BD31-4B8C-83A1-F6EECF244321}">
                <p14:modId xmlns:p14="http://schemas.microsoft.com/office/powerpoint/2010/main" val="470844832"/>
              </p:ext>
            </p:extLst>
          </p:nvPr>
        </p:nvGraphicFramePr>
        <p:xfrm>
          <a:off x="4309461" y="207075"/>
          <a:ext cx="7518104" cy="6521715"/>
        </p:xfrm>
        <a:graphic>
          <a:graphicData uri="http://schemas.openxmlformats.org/drawingml/2006/table">
            <a:tbl>
              <a:tblPr firstRow="1" firstCol="1" bandRow="1"/>
              <a:tblGrid>
                <a:gridCol w="446298">
                  <a:extLst>
                    <a:ext uri="{9D8B030D-6E8A-4147-A177-3AD203B41FA5}">
                      <a16:colId xmlns:a16="http://schemas.microsoft.com/office/drawing/2014/main" val="4060831032"/>
                    </a:ext>
                  </a:extLst>
                </a:gridCol>
                <a:gridCol w="7071806">
                  <a:extLst>
                    <a:ext uri="{9D8B030D-6E8A-4147-A177-3AD203B41FA5}">
                      <a16:colId xmlns:a16="http://schemas.microsoft.com/office/drawing/2014/main" val="1166642075"/>
                    </a:ext>
                  </a:extLst>
                </a:gridCol>
              </a:tblGrid>
              <a:tr h="1325548">
                <a:tc gridSpan="2">
                  <a:txBody>
                    <a:bodyPr/>
                    <a:lstStyle/>
                    <a:p>
                      <a:pPr marL="0" marR="0" algn="just">
                        <a:spcBef>
                          <a:spcPts val="0"/>
                        </a:spcBef>
                        <a:spcAft>
                          <a:spcPts val="0"/>
                        </a:spcAft>
                      </a:pPr>
                      <a:r>
                        <a:rPr lang="en-US"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Organizational Capacity and Coordination: </a:t>
                      </a: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applicant described their organization’s ability to implement the proposed project. The elements that comprise this Rating Factor are listed below. Addressing each element does not in itself merit a high rating; rather, although each element is to be addressed (when applicable), it is the quality of the response to each that will be evaluated. The response will be evaluated with a single rating based on a scale of 0-5.</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733015370"/>
                  </a:ext>
                </a:extLst>
              </a:tr>
              <a:tr h="1436471">
                <a:tc>
                  <a:txBody>
                    <a:bodyPr/>
                    <a:lstStyle/>
                    <a:p>
                      <a:pPr marL="0" marR="0" algn="just">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Arial" panose="020B0604020202020204" pitchFamily="34" charset="0"/>
                        </a:rPr>
                        <a:t>3.1</a:t>
                      </a: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Describe the applicant’s ability to administer the proposed project. In the descriptions include: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Arial" panose="020B0604020202020204" pitchFamily="34" charset="0"/>
                        </a:rPr>
                        <a:t>the applicant’s staffing required and available to operate the project including staff qualifications and training.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Arial" panose="020B0604020202020204" pitchFamily="34" charset="0"/>
                        </a:rPr>
                        <a:t>project management and oversight to ensure the proposed project is implemented as intended. </a:t>
                      </a: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983295"/>
                  </a:ext>
                </a:extLst>
              </a:tr>
              <a:tr h="2132383">
                <a:tc>
                  <a:txBody>
                    <a:bodyPr/>
                    <a:lstStyle/>
                    <a:p>
                      <a:pPr marL="0" marR="0" algn="just">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Arial" panose="020B0604020202020204" pitchFamily="34" charset="0"/>
                        </a:rPr>
                        <a:t>3.2</a:t>
                      </a: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Describe any partner agency(</a:t>
                      </a:r>
                      <a:r>
                        <a:rPr lang="en-US" sz="1400" dirty="0" err="1">
                          <a:effectLst/>
                          <a:latin typeface="Arial" panose="020B0604020202020204" pitchFamily="34" charset="0"/>
                          <a:ea typeface="Times New Roman" panose="02020603050405020304" pitchFamily="18" charset="0"/>
                          <a:cs typeface="Arial" panose="020B0604020202020204" pitchFamily="34" charset="0"/>
                        </a:rPr>
                        <a:t>ies</a:t>
                      </a:r>
                      <a:r>
                        <a:rPr lang="en-US" sz="1400" dirty="0">
                          <a:effectLst/>
                          <a:latin typeface="Arial" panose="020B0604020202020204" pitchFamily="34" charset="0"/>
                          <a:ea typeface="Times New Roman" panose="02020603050405020304" pitchFamily="18" charset="0"/>
                          <a:cs typeface="Arial" panose="020B0604020202020204" pitchFamily="34" charset="0"/>
                        </a:rPr>
                        <a:t>) or coordination with other agencies necessary to implement the proposed project. If partners are to be selected after the grant is awarded, specify the process and criteria for selecting the partner agency(</a:t>
                      </a:r>
                      <a:r>
                        <a:rPr lang="en-US" sz="1400" dirty="0" err="1">
                          <a:effectLst/>
                          <a:latin typeface="Arial" panose="020B0604020202020204" pitchFamily="34" charset="0"/>
                          <a:ea typeface="Times New Roman" panose="02020603050405020304" pitchFamily="18" charset="0"/>
                          <a:cs typeface="Arial" panose="020B0604020202020204" pitchFamily="34" charset="0"/>
                        </a:rPr>
                        <a:t>ies</a:t>
                      </a:r>
                      <a:r>
                        <a:rPr lang="en-US" sz="1400" dirty="0">
                          <a:effectLst/>
                          <a:latin typeface="Arial" panose="020B0604020202020204" pitchFamily="34" charset="0"/>
                          <a:ea typeface="Times New Roman" panose="02020603050405020304" pitchFamily="18" charset="0"/>
                          <a:cs typeface="Arial" panose="020B0604020202020204" pitchFamily="34" charset="0"/>
                        </a:rPr>
                        <a:t>). The description of partners should include: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Arial" panose="020B0604020202020204" pitchFamily="34" charset="0"/>
                        </a:rPr>
                        <a:t>their involvement/role that is aligned with the proposed project.</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Arial" panose="020B0604020202020204" pitchFamily="34" charset="0"/>
                        </a:rPr>
                        <a:t>their credentials, involved personnel, experience and capability to conduct the project, and the value the partners add to the proposed project.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Arial" panose="020B0604020202020204" pitchFamily="34" charset="0"/>
                        </a:rPr>
                        <a:t>the plan to coordinate with these partners.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effectLst/>
                          <a:latin typeface="Arial" panose="020B0604020202020204" pitchFamily="34" charset="0"/>
                          <a:ea typeface="Calibri" panose="020F0502020204030204" pitchFamily="34" charset="0"/>
                          <a:cs typeface="Arial" panose="020B0604020202020204" pitchFamily="34" charset="0"/>
                        </a:rPr>
                        <a:t>key partners’ letters of commitment provided as attachments (Attachment E).</a:t>
                      </a: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8467695"/>
                  </a:ext>
                </a:extLst>
              </a:tr>
              <a:tr h="953032">
                <a:tc>
                  <a:txBody>
                    <a:bodyPr/>
                    <a:lstStyle/>
                    <a:p>
                      <a:pPr marL="0" marR="0" algn="just">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Arial" panose="020B0604020202020204" pitchFamily="34" charset="0"/>
                        </a:rPr>
                        <a:t>3.3</a:t>
                      </a: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Describe the timeline for the execution of contracts or memorandums of understanding with any partner agency(</a:t>
                      </a:r>
                      <a:r>
                        <a:rPr lang="en-US" sz="1400" dirty="0" err="1">
                          <a:effectLst/>
                          <a:latin typeface="Arial" panose="020B0604020202020204" pitchFamily="34" charset="0"/>
                          <a:ea typeface="Times New Roman" panose="02020603050405020304" pitchFamily="18" charset="0"/>
                          <a:cs typeface="Arial" panose="020B0604020202020204" pitchFamily="34" charset="0"/>
                        </a:rPr>
                        <a:t>ies</a:t>
                      </a:r>
                      <a:r>
                        <a:rPr lang="en-US" sz="1400" dirty="0">
                          <a:effectLst/>
                          <a:latin typeface="Arial" panose="020B0604020202020204" pitchFamily="34" charset="0"/>
                          <a:ea typeface="Times New Roman" panose="02020603050405020304" pitchFamily="18" charset="0"/>
                          <a:cs typeface="Arial" panose="020B0604020202020204" pitchFamily="34" charset="0"/>
                        </a:rPr>
                        <a:t>) and the implementation of involvement/role to provide services or activities such that they are in a reasonable timeframe to support the project. Include a description of the readiness to proceed, if funded.</a:t>
                      </a: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06915"/>
                  </a:ext>
                </a:extLst>
              </a:tr>
              <a:tr h="441849">
                <a:tc>
                  <a:txBody>
                    <a:bodyPr/>
                    <a:lstStyle/>
                    <a:p>
                      <a:pPr marL="0" marR="0" algn="just">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Arial" panose="020B0604020202020204" pitchFamily="34" charset="0"/>
                        </a:rPr>
                        <a:t>3.4</a:t>
                      </a: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400">
                          <a:effectLst/>
                          <a:latin typeface="Arial" panose="020B0604020202020204" pitchFamily="34" charset="0"/>
                          <a:ea typeface="Times New Roman" panose="02020603050405020304" pitchFamily="18" charset="0"/>
                          <a:cs typeface="Arial" panose="020B0604020202020204" pitchFamily="34" charset="0"/>
                        </a:rPr>
                        <a:t>Describe the management structure and decision-making process for the proposed project.</a:t>
                      </a: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109839"/>
                  </a:ext>
                </a:extLst>
              </a:tr>
              <a:tr h="232432">
                <a:tc>
                  <a:txBody>
                    <a:bodyPr/>
                    <a:lstStyle/>
                    <a:p>
                      <a:pPr marL="0" marR="0" algn="just">
                        <a:lnSpc>
                          <a:spcPct val="115000"/>
                        </a:lnSpc>
                        <a:spcBef>
                          <a:spcPts val="0"/>
                        </a:spcBef>
                        <a:spcAft>
                          <a:spcPts val="1000"/>
                        </a:spcAft>
                        <a:tabLst>
                          <a:tab pos="0" algn="l"/>
                        </a:tabLst>
                      </a:pPr>
                      <a:r>
                        <a:rPr lang="en-US" sz="1400">
                          <a:effectLst/>
                          <a:latin typeface="Arial" panose="020B0604020202020204" pitchFamily="34" charset="0"/>
                          <a:ea typeface="Calibri" panose="020F0502020204030204" pitchFamily="34" charset="0"/>
                          <a:cs typeface="Arial" panose="020B0604020202020204" pitchFamily="34" charset="0"/>
                        </a:rPr>
                        <a:t>3.5</a:t>
                      </a: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Describe the plans to sustain the proposed project after grant funds expire. </a:t>
                      </a:r>
                    </a:p>
                  </a:txBody>
                  <a:tcPr marL="51823" marR="518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661912"/>
                  </a:ext>
                </a:extLst>
              </a:tr>
            </a:tbl>
          </a:graphicData>
        </a:graphic>
      </p:graphicFrame>
    </p:spTree>
    <p:extLst>
      <p:ext uri="{BB962C8B-B14F-4D97-AF65-F5344CB8AC3E}">
        <p14:creationId xmlns:p14="http://schemas.microsoft.com/office/powerpoint/2010/main" val="1601011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966952" y="1073426"/>
            <a:ext cx="2861470" cy="1911857"/>
          </a:xfrm>
        </p:spPr>
        <p:txBody>
          <a:bodyPr vert="horz" lIns="91440" tIns="45720" rIns="91440" bIns="45720" rtlCol="0" anchor="ctr">
            <a:normAutofit fontScale="90000"/>
          </a:bodyPr>
          <a:lstStyle/>
          <a:p>
            <a:r>
              <a:rPr lang="en-US" sz="3200" kern="1200" dirty="0">
                <a:solidFill>
                  <a:srgbClr val="FFFFFF"/>
                </a:solidFill>
              </a:rPr>
              <a:t>Rating Factor: Project Evaluation and Monitoring</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08071" y="3705187"/>
            <a:ext cx="3722770" cy="866813"/>
          </a:xfrm>
        </p:spPr>
        <p:txBody>
          <a:bodyPr vert="horz" lIns="91440" tIns="45720" rIns="91440" bIns="45720" rtlCol="0">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rPr>
              <a:t>Section 4: Project Evaluation and Monitoring: </a:t>
            </a:r>
          </a:p>
          <a:p>
            <a:pPr>
              <a:spcBef>
                <a:spcPts val="0"/>
              </a:spcBef>
            </a:pPr>
            <a:r>
              <a:rPr lang="en-US" sz="1800" b="1" dirty="0">
                <a:effectLst/>
                <a:latin typeface="Arial" panose="020B0604020202020204" pitchFamily="34" charset="0"/>
                <a:ea typeface="Times New Roman" panose="02020603050405020304" pitchFamily="18" charset="0"/>
              </a:rPr>
              <a:t>Percent of Total Value - 10%</a:t>
            </a:r>
            <a:endParaRPr lang="en-US" sz="1800" dirty="0">
              <a:effectLst/>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8BC1D776-ED77-AE31-194A-4F9E679B4E64}"/>
              </a:ext>
            </a:extLst>
          </p:cNvPr>
          <p:cNvGraphicFramePr>
            <a:graphicFrameLocks noGrp="1"/>
          </p:cNvGraphicFramePr>
          <p:nvPr>
            <p:extLst>
              <p:ext uri="{D42A27DB-BD31-4B8C-83A1-F6EECF244321}">
                <p14:modId xmlns:p14="http://schemas.microsoft.com/office/powerpoint/2010/main" val="2656259121"/>
              </p:ext>
            </p:extLst>
          </p:nvPr>
        </p:nvGraphicFramePr>
        <p:xfrm>
          <a:off x="4309461" y="212669"/>
          <a:ext cx="7607556" cy="6427804"/>
        </p:xfrm>
        <a:graphic>
          <a:graphicData uri="http://schemas.openxmlformats.org/drawingml/2006/table">
            <a:tbl>
              <a:tblPr firstRow="1" firstCol="1" bandRow="1"/>
              <a:tblGrid>
                <a:gridCol w="512047">
                  <a:extLst>
                    <a:ext uri="{9D8B030D-6E8A-4147-A177-3AD203B41FA5}">
                      <a16:colId xmlns:a16="http://schemas.microsoft.com/office/drawing/2014/main" val="2812412984"/>
                    </a:ext>
                  </a:extLst>
                </a:gridCol>
                <a:gridCol w="7095509">
                  <a:extLst>
                    <a:ext uri="{9D8B030D-6E8A-4147-A177-3AD203B41FA5}">
                      <a16:colId xmlns:a16="http://schemas.microsoft.com/office/drawing/2014/main" val="3006795278"/>
                    </a:ext>
                  </a:extLst>
                </a:gridCol>
              </a:tblGrid>
              <a:tr h="1359526">
                <a:tc gridSpan="2">
                  <a:txBody>
                    <a:bodyPr/>
                    <a:lstStyle/>
                    <a:p>
                      <a:pPr marL="0" marR="0" algn="just">
                        <a:spcBef>
                          <a:spcPts val="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Evaluation and Monitoring:</a:t>
                      </a: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 applicant described how it will monitor and evaluate the effectiveness of the proposed project. The elements that are to comprise this Rating Factor are listed below. Addressing each element does not itself merit a high rating; rather, although each element is to be addressed, it is the quality of the response to each that is to be evaluated. The response will be evaluated with a single rating based on a scale of 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6998" marR="569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4161550876"/>
                  </a:ext>
                </a:extLst>
              </a:tr>
              <a:tr h="932466">
                <a:tc>
                  <a:txBody>
                    <a:bodyPr/>
                    <a:lstStyle/>
                    <a:p>
                      <a:pPr marL="0" marR="0" algn="just">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4.1</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6998" marR="56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plan to determine the qualified internal staff and/or external partner or entity that will conduct the project evaluation and how monitoring activities will be incorporated in the various phases of the project (e.g., start-up, implementation, service delivery period).</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6998" marR="56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7630338"/>
                  </a:ext>
                </a:extLst>
              </a:tr>
              <a:tr h="2325963">
                <a:tc>
                  <a:txBody>
                    <a:bodyPr/>
                    <a:lstStyle/>
                    <a:p>
                      <a:pPr marL="0" marR="0" algn="just">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6998" marR="56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0" algn="l"/>
                        </a:tabLs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Identify and define the process measures and outcome measures that are quantifiable and are in line with the intent of the proposed project and the objectives listed in the Work Plan. These measures shall include, at a minimum: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organized retail theft cases filed, convictions obtained, and the sentences imposed for those convictions;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instances where vertical prosecution was used to obtain those convictions and the sentences imposed.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theft-related property crimes that were charged that did not use the vertical prosecution model and the resulting number of convictions.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6998" marR="56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9232981"/>
                  </a:ext>
                </a:extLst>
              </a:tr>
              <a:tr h="450323">
                <a:tc>
                  <a:txBody>
                    <a:bodyPr/>
                    <a:lstStyle/>
                    <a:p>
                      <a:pPr marL="0" marR="0" algn="just">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4.3</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6998" marR="56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tabLst>
                          <a:tab pos="0" algn="l"/>
                        </a:tabLs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preliminary plan for monitoring the project to ensure the project components are implemented as intended. </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6998" marR="56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8272173"/>
                  </a:ext>
                </a:extLst>
              </a:tr>
              <a:tr h="776872">
                <a:tc>
                  <a:txBody>
                    <a:bodyPr/>
                    <a:lstStyle/>
                    <a:p>
                      <a:pPr marL="0" marR="0" algn="just">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6998" marR="56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preliminary plan for collecting and evaluating data, including baseline data, related to the process measures and outcome measures identified in 4.2. Describe a plan for entering into data sharing agreements, if necessary.</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6998" marR="56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9338992"/>
                  </a:ext>
                </a:extLst>
              </a:tr>
              <a:tr h="582654">
                <a:tc>
                  <a:txBody>
                    <a:bodyPr/>
                    <a:lstStyle/>
                    <a:p>
                      <a:pPr marL="0" marR="0" algn="just">
                        <a:spcBef>
                          <a:spcPts val="0"/>
                        </a:spcBef>
                        <a:spcAft>
                          <a:spcPts val="0"/>
                        </a:spcAft>
                      </a:pPr>
                      <a:r>
                        <a:rPr lang="en-US"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4.5</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56998" marR="56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spcBef>
                          <a:spcPts val="0"/>
                        </a:spcBef>
                        <a:spcAft>
                          <a:spcPts val="0"/>
                        </a:spcAft>
                      </a:pPr>
                      <a:r>
                        <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Describe the research design or methodology that will allow for an assessment of whether the strategy implemented achieved the intended outcomes.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56998" marR="56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691000"/>
                  </a:ext>
                </a:extLst>
              </a:tr>
            </a:tbl>
          </a:graphicData>
        </a:graphic>
      </p:graphicFrame>
    </p:spTree>
    <p:extLst>
      <p:ext uri="{BB962C8B-B14F-4D97-AF65-F5344CB8AC3E}">
        <p14:creationId xmlns:p14="http://schemas.microsoft.com/office/powerpoint/2010/main" val="3942072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966952" y="1204108"/>
            <a:ext cx="2669406" cy="1781175"/>
          </a:xfrm>
        </p:spPr>
        <p:txBody>
          <a:bodyPr vert="horz" lIns="91440" tIns="45720" rIns="91440" bIns="45720" rtlCol="0" anchor="ctr">
            <a:normAutofit fontScale="90000"/>
          </a:bodyPr>
          <a:lstStyle/>
          <a:p>
            <a:r>
              <a:rPr lang="en-US" sz="3200" kern="1200" dirty="0">
                <a:solidFill>
                  <a:srgbClr val="FFFFFF"/>
                </a:solidFill>
              </a:rPr>
              <a:t>Rating Factor: Project Budget</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08071" y="3705187"/>
            <a:ext cx="3722770" cy="866813"/>
          </a:xfrm>
        </p:spPr>
        <p:txBody>
          <a:bodyPr vert="horz" lIns="91440" tIns="45720" rIns="91440" bIns="45720" rtlCol="0">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rPr>
              <a:t>Section 5: Project Budget</a:t>
            </a:r>
          </a:p>
          <a:p>
            <a:pPr>
              <a:spcBef>
                <a:spcPts val="0"/>
              </a:spcBef>
            </a:pPr>
            <a:r>
              <a:rPr lang="en-US" sz="1800" b="1" dirty="0">
                <a:effectLst/>
                <a:latin typeface="Arial" panose="020B0604020202020204" pitchFamily="34" charset="0"/>
                <a:ea typeface="Times New Roman" panose="02020603050405020304" pitchFamily="18" charset="0"/>
              </a:rPr>
              <a:t>Percent of Total Value - </a:t>
            </a:r>
            <a:r>
              <a:rPr lang="en-US" sz="1800" b="1" dirty="0">
                <a:ea typeface="Times New Roman" panose="02020603050405020304" pitchFamily="18" charset="0"/>
              </a:rPr>
              <a:t>20</a:t>
            </a:r>
            <a:r>
              <a:rPr lang="en-US" sz="1800" b="1" dirty="0">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graphicFrame>
        <p:nvGraphicFramePr>
          <p:cNvPr id="5" name="Table 4">
            <a:extLst>
              <a:ext uri="{FF2B5EF4-FFF2-40B4-BE49-F238E27FC236}">
                <a16:creationId xmlns:a16="http://schemas.microsoft.com/office/drawing/2014/main" id="{54B28790-94E1-7B81-60BC-34B82A84BF72}"/>
              </a:ext>
            </a:extLst>
          </p:cNvPr>
          <p:cNvGraphicFramePr>
            <a:graphicFrameLocks noGrp="1"/>
          </p:cNvGraphicFramePr>
          <p:nvPr>
            <p:extLst>
              <p:ext uri="{D42A27DB-BD31-4B8C-83A1-F6EECF244321}">
                <p14:modId xmlns:p14="http://schemas.microsoft.com/office/powerpoint/2010/main" val="153420104"/>
              </p:ext>
            </p:extLst>
          </p:nvPr>
        </p:nvGraphicFramePr>
        <p:xfrm>
          <a:off x="4501659" y="997303"/>
          <a:ext cx="7345784" cy="4841079"/>
        </p:xfrm>
        <a:graphic>
          <a:graphicData uri="http://schemas.openxmlformats.org/drawingml/2006/table">
            <a:tbl>
              <a:tblPr firstRow="1" firstCol="1" bandRow="1"/>
              <a:tblGrid>
                <a:gridCol w="557358">
                  <a:extLst>
                    <a:ext uri="{9D8B030D-6E8A-4147-A177-3AD203B41FA5}">
                      <a16:colId xmlns:a16="http://schemas.microsoft.com/office/drawing/2014/main" val="271803064"/>
                    </a:ext>
                  </a:extLst>
                </a:gridCol>
                <a:gridCol w="6788426">
                  <a:extLst>
                    <a:ext uri="{9D8B030D-6E8A-4147-A177-3AD203B41FA5}">
                      <a16:colId xmlns:a16="http://schemas.microsoft.com/office/drawing/2014/main" val="2189748256"/>
                    </a:ext>
                  </a:extLst>
                </a:gridCol>
              </a:tblGrid>
              <a:tr h="2372062">
                <a:tc gridSpan="2">
                  <a:txBody>
                    <a:bodyPr/>
                    <a:lstStyle/>
                    <a:p>
                      <a:pPr marL="0" marR="0" algn="just">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Project Budget: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applicant provided a complete Budget Attachment (Budget Table and Budget Narrative) for the proposed project. The elements against which the Budget Attachment will be rated are listed below. Addressing each element does not in itself merit a high rating; rather, although each element is to be addressed (when applicable), it is the quality of the response to each that will be evaluated. The response will be evaluated with a single rating based on a scale of 0-5.</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3721315215"/>
                  </a:ext>
                </a:extLst>
              </a:tr>
              <a:tr h="2469017">
                <a:tc>
                  <a:txBody>
                    <a:bodyPr/>
                    <a:lstStyle/>
                    <a:p>
                      <a:pPr marL="0" marR="0">
                        <a:lnSpc>
                          <a:spcPct val="115000"/>
                        </a:lnSpc>
                        <a:spcBef>
                          <a:spcPts val="0"/>
                        </a:spcBef>
                        <a:spcAft>
                          <a:spcPts val="1000"/>
                        </a:spcAft>
                        <a:tabLst>
                          <a:tab pos="0" algn="l"/>
                        </a:tabLst>
                      </a:pPr>
                      <a:r>
                        <a:rPr lang="en-US" sz="180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Provide complete and detailed budget information in the Budget Attachment (Budget Table and Budget Narrative) that for each section: </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libri" panose="020F0502020204030204" pitchFamily="34" charset="0"/>
                          <a:cs typeface="Arial" panose="020B0604020202020204" pitchFamily="34" charset="0"/>
                        </a:rPr>
                        <a:t>includes a brief explanation justifying each expense.</a:t>
                      </a:r>
                    </a:p>
                    <a:p>
                      <a:pPr marL="342900" marR="0" lvl="0" indent="-342900" algn="just">
                        <a:lnSpc>
                          <a:spcPct val="115000"/>
                        </a:lnSpc>
                        <a:spcBef>
                          <a:spcPts val="0"/>
                        </a:spcBef>
                        <a:spcAft>
                          <a:spcPts val="0"/>
                        </a:spcAft>
                        <a:buFont typeface="Symbol" panose="05050102010706020507" pitchFamily="18" charset="2"/>
                        <a:buChar char=""/>
                        <a:tabLst>
                          <a:tab pos="0" algn="l"/>
                        </a:tabLst>
                      </a:pPr>
                      <a:r>
                        <a:rPr lang="en-US" sz="1800" dirty="0">
                          <a:effectLst/>
                          <a:latin typeface="Arial" panose="020B0604020202020204" pitchFamily="34" charset="0"/>
                          <a:ea typeface="Calibri" panose="020F0502020204030204" pitchFamily="34" charset="0"/>
                          <a:cs typeface="Arial" panose="020B0604020202020204" pitchFamily="34" charset="0"/>
                        </a:rPr>
                        <a:t>ensures expenses are appropriate for the grant’s intent, the project’s goals, and planned activities.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131417"/>
                  </a:ext>
                </a:extLst>
              </a:tr>
            </a:tbl>
          </a:graphicData>
        </a:graphic>
      </p:graphicFrame>
    </p:spTree>
    <p:extLst>
      <p:ext uri="{BB962C8B-B14F-4D97-AF65-F5344CB8AC3E}">
        <p14:creationId xmlns:p14="http://schemas.microsoft.com/office/powerpoint/2010/main" val="279781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b="1" kern="1200" dirty="0">
                <a:solidFill>
                  <a:schemeClr val="tx1"/>
                </a:solidFill>
              </a:rPr>
              <a:t>BSCC Divisions</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idx="1"/>
          </p:nvPr>
        </p:nvSpPr>
        <p:spPr>
          <a:xfrm>
            <a:off x="1045028" y="2704014"/>
            <a:ext cx="10424729" cy="3945261"/>
          </a:xfrm>
        </p:spPr>
        <p:txBody>
          <a:bodyPr vert="horz" lIns="91440" tIns="45720" rIns="91440" bIns="45720" rtlCol="0" anchor="ctr">
            <a:normAutofit fontScale="25000" lnSpcReduction="20000"/>
          </a:bodyPr>
          <a:lstStyle/>
          <a:p>
            <a:pPr marL="0">
              <a:buFont typeface="Arial" panose="020B0604020202020204" pitchFamily="34" charset="0"/>
              <a:buChar char="•"/>
            </a:pPr>
            <a:r>
              <a:rPr lang="en-US" sz="8000" b="1" dirty="0">
                <a:solidFill>
                  <a:schemeClr val="tx1"/>
                </a:solidFill>
              </a:rPr>
              <a:t>Corrections Planning and Grant Programs (CPGP) </a:t>
            </a:r>
          </a:p>
          <a:p>
            <a:pPr lvl="1">
              <a:buFont typeface="Arial" panose="020B0604020202020204" pitchFamily="34" charset="0"/>
              <a:buChar char="•"/>
            </a:pPr>
            <a:r>
              <a:rPr lang="en-US" sz="7200" dirty="0">
                <a:solidFill>
                  <a:schemeClr val="tx1"/>
                </a:solidFill>
              </a:rPr>
              <a:t>State and Federal Grant Programs</a:t>
            </a:r>
          </a:p>
          <a:p>
            <a:pPr marL="0" indent="0">
              <a:buNone/>
            </a:pPr>
            <a:endParaRPr lang="en-US" sz="1200" b="1" dirty="0">
              <a:solidFill>
                <a:schemeClr val="tx1"/>
              </a:solidFill>
            </a:endParaRPr>
          </a:p>
          <a:p>
            <a:pPr marL="0">
              <a:buFont typeface="Arial" panose="020B0604020202020204" pitchFamily="34" charset="0"/>
              <a:buChar char="•"/>
            </a:pPr>
            <a:r>
              <a:rPr lang="en-US" sz="8000" b="1" dirty="0">
                <a:solidFill>
                  <a:schemeClr val="tx1"/>
                </a:solidFill>
              </a:rPr>
              <a:t>Standards and Training for Corrections (STC) </a:t>
            </a:r>
          </a:p>
          <a:p>
            <a:pPr lvl="1">
              <a:buFont typeface="Arial" panose="020B0604020202020204" pitchFamily="34" charset="0"/>
              <a:buChar char="•"/>
            </a:pPr>
            <a:r>
              <a:rPr lang="en-US" sz="7200" dirty="0">
                <a:solidFill>
                  <a:schemeClr val="tx1"/>
                </a:solidFill>
              </a:rPr>
              <a:t>Selection, Training and Standards</a:t>
            </a:r>
          </a:p>
          <a:p>
            <a:pPr marL="0">
              <a:buFont typeface="Arial" panose="020B0604020202020204" pitchFamily="34" charset="0"/>
              <a:buChar char="•"/>
            </a:pPr>
            <a:endParaRPr lang="en-US" sz="1200" b="1" dirty="0">
              <a:solidFill>
                <a:schemeClr val="tx1"/>
              </a:solidFill>
            </a:endParaRPr>
          </a:p>
          <a:p>
            <a:pPr marL="0">
              <a:buFont typeface="Arial" panose="020B0604020202020204" pitchFamily="34" charset="0"/>
              <a:buChar char="•"/>
            </a:pPr>
            <a:r>
              <a:rPr lang="en-US" sz="8000" b="1" dirty="0">
                <a:solidFill>
                  <a:schemeClr val="tx1"/>
                </a:solidFill>
              </a:rPr>
              <a:t>County Facilities Construction (CFC)  </a:t>
            </a:r>
          </a:p>
          <a:p>
            <a:pPr lvl="1">
              <a:buFont typeface="Arial" panose="020B0604020202020204" pitchFamily="34" charset="0"/>
              <a:buChar char="•"/>
            </a:pPr>
            <a:r>
              <a:rPr lang="en-US" sz="7200" dirty="0">
                <a:solidFill>
                  <a:schemeClr val="tx1"/>
                </a:solidFill>
              </a:rPr>
              <a:t>Construction Financing for Facilities</a:t>
            </a:r>
          </a:p>
          <a:p>
            <a:pPr marL="0">
              <a:buFont typeface="Arial" panose="020B0604020202020204" pitchFamily="34" charset="0"/>
              <a:buChar char="•"/>
            </a:pPr>
            <a:endParaRPr lang="en-US" sz="1200" b="1" dirty="0">
              <a:solidFill>
                <a:schemeClr val="tx1"/>
              </a:solidFill>
            </a:endParaRPr>
          </a:p>
          <a:p>
            <a:pPr marL="0">
              <a:buFont typeface="Arial" panose="020B0604020202020204" pitchFamily="34" charset="0"/>
              <a:buChar char="•"/>
            </a:pPr>
            <a:r>
              <a:rPr lang="en-US" sz="8000" b="1" dirty="0">
                <a:solidFill>
                  <a:schemeClr val="tx1"/>
                </a:solidFill>
              </a:rPr>
              <a:t>Facilities Standards and Operations (FSO)</a:t>
            </a:r>
          </a:p>
          <a:p>
            <a:pPr lvl="1">
              <a:buFont typeface="Arial" panose="020B0604020202020204" pitchFamily="34" charset="0"/>
              <a:buChar char="•"/>
            </a:pPr>
            <a:r>
              <a:rPr lang="en-US" sz="7200" dirty="0">
                <a:solidFill>
                  <a:schemeClr val="tx1"/>
                </a:solidFill>
              </a:rPr>
              <a:t>Inspections, Regulations, Compliance Monitoring</a:t>
            </a:r>
          </a:p>
          <a:p>
            <a:pPr marL="0">
              <a:buFont typeface="Arial" panose="020B0604020202020204" pitchFamily="34" charset="0"/>
              <a:buChar char="•"/>
            </a:pPr>
            <a:endParaRPr lang="en-US" sz="1200" b="1" dirty="0">
              <a:solidFill>
                <a:schemeClr val="tx1"/>
              </a:solidFill>
            </a:endParaRPr>
          </a:p>
          <a:p>
            <a:pPr marL="0">
              <a:buFont typeface="Arial" panose="020B0604020202020204" pitchFamily="34" charset="0"/>
              <a:buChar char="•"/>
            </a:pPr>
            <a:r>
              <a:rPr lang="en-US" sz="8000" b="1" dirty="0">
                <a:solidFill>
                  <a:schemeClr val="tx1"/>
                </a:solidFill>
              </a:rPr>
              <a:t>Administration, Legal, and Research Units</a:t>
            </a:r>
          </a:p>
          <a:p>
            <a:pPr lvl="1">
              <a:buFont typeface="Arial" panose="020B0604020202020204" pitchFamily="34" charset="0"/>
              <a:buChar char="•"/>
            </a:pPr>
            <a:r>
              <a:rPr lang="en-US" sz="7200" dirty="0">
                <a:solidFill>
                  <a:schemeClr val="tx1"/>
                </a:solidFill>
              </a:rPr>
              <a:t>Cross Agency Support</a:t>
            </a:r>
          </a:p>
          <a:p>
            <a:pPr>
              <a:buFont typeface="Arial" panose="020B0604020202020204" pitchFamily="34" charset="0"/>
              <a:buChar char="•"/>
            </a:pPr>
            <a:endParaRPr lang="en-US" sz="800" dirty="0">
              <a:solidFill>
                <a:schemeClr val="tx1"/>
              </a:solidFill>
              <a:latin typeface="+mn-lt"/>
              <a:cs typeface="+mn-cs"/>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547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p:txBody>
          <a:bodyPr vert="horz" lIns="91440" tIns="45720" rIns="91440" bIns="45720" rtlCol="0" anchor="ctr">
            <a:normAutofit/>
          </a:bodyPr>
          <a:lstStyle/>
          <a:p>
            <a:pPr algn="ctr"/>
            <a:r>
              <a:rPr lang="en-US" kern="1200" dirty="0">
                <a:solidFill>
                  <a:schemeClr val="tx1"/>
                </a:solidFill>
              </a:rPr>
              <a:t>Project Work Plan</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 y="1360488"/>
            <a:ext cx="3220278" cy="4311650"/>
          </a:xfrm>
        </p:spPr>
        <p:txBody>
          <a:bodyPr vert="horz" lIns="91440" tIns="45720" rIns="91440" bIns="45720" rtlCol="0">
            <a:noAutofit/>
          </a:bodyPr>
          <a:lstStyle/>
          <a:p>
            <a:r>
              <a:rPr lang="en-US" sz="2000" dirty="0">
                <a:solidFill>
                  <a:schemeClr val="tx1"/>
                </a:solidFill>
              </a:rPr>
              <a:t>Applicants must develop a Project Work Plan that identifies measurable project goals, objectives, and commensurate timelines </a:t>
            </a:r>
          </a:p>
          <a:p>
            <a:endParaRPr lang="en-US" sz="1200" dirty="0">
              <a:solidFill>
                <a:schemeClr val="tx1"/>
              </a:solidFill>
            </a:endParaRPr>
          </a:p>
          <a:p>
            <a:r>
              <a:rPr lang="en-US" sz="2000" dirty="0">
                <a:solidFill>
                  <a:schemeClr val="tx1"/>
                </a:solidFill>
              </a:rPr>
              <a:t>Please reference the Glossary of Terms to view key definitions for this RFP.</a:t>
            </a:r>
          </a:p>
        </p:txBody>
      </p:sp>
      <p:pic>
        <p:nvPicPr>
          <p:cNvPr id="6" name="Picture 5">
            <a:extLst>
              <a:ext uri="{FF2B5EF4-FFF2-40B4-BE49-F238E27FC236}">
                <a16:creationId xmlns:a16="http://schemas.microsoft.com/office/drawing/2014/main" id="{E8A04D3E-BDEA-96B5-5B5C-F851A4DCCCAA}"/>
              </a:ext>
            </a:extLst>
          </p:cNvPr>
          <p:cNvPicPr>
            <a:picLocks noChangeAspect="1"/>
          </p:cNvPicPr>
          <p:nvPr/>
        </p:nvPicPr>
        <p:blipFill rotWithShape="1">
          <a:blip r:embed="rId3"/>
          <a:srcRect l="27799" t="26154" r="25489" b="20605"/>
          <a:stretch/>
        </p:blipFill>
        <p:spPr>
          <a:xfrm>
            <a:off x="3375041" y="1112010"/>
            <a:ext cx="8816959" cy="5600583"/>
          </a:xfrm>
          <a:prstGeom prst="rect">
            <a:avLst/>
          </a:prstGeom>
        </p:spPr>
      </p:pic>
    </p:spTree>
    <p:extLst>
      <p:ext uri="{BB962C8B-B14F-4D97-AF65-F5344CB8AC3E}">
        <p14:creationId xmlns:p14="http://schemas.microsoft.com/office/powerpoint/2010/main" val="1782236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533335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dirty="0">
                <a:solidFill>
                  <a:schemeClr val="tx1"/>
                </a:solidFill>
              </a:rPr>
              <a:t>Proposal Submission Process</a:t>
            </a:r>
            <a:br>
              <a:rPr lang="en-US" sz="4800" dirty="0">
                <a:solidFill>
                  <a:schemeClr val="tx1"/>
                </a:solidFill>
                <a:latin typeface="+mj-lt"/>
                <a:cs typeface="+mj-cs"/>
              </a:rPr>
            </a:br>
            <a:r>
              <a:rPr lang="en-US" sz="4800" dirty="0">
                <a:solidFill>
                  <a:schemeClr val="tx1"/>
                </a:solidFill>
                <a:latin typeface="+mj-lt"/>
                <a:cs typeface="+mj-cs"/>
              </a:rPr>
              <a:t> </a:t>
            </a:r>
            <a:endParaRPr lang="en-US" sz="48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algn="just"/>
            <a:r>
              <a:rPr lang="en-US" dirty="0">
                <a:solidFill>
                  <a:schemeClr val="tx1"/>
                </a:solidFill>
              </a:rPr>
              <a:t>BSCC-Submittable Online Application Portal</a:t>
            </a:r>
          </a:p>
          <a:p>
            <a:pPr algn="just"/>
            <a:endParaRPr lang="en-US" dirty="0">
              <a:solidFill>
                <a:schemeClr val="tx1"/>
              </a:solidFill>
            </a:endParaRP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27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800" dirty="0">
                <a:solidFill>
                  <a:schemeClr val="tx1"/>
                </a:solidFill>
                <a:latin typeface="+mj-lt"/>
                <a:cs typeface="+mj-cs"/>
              </a:rPr>
              <a:t>BSCC-Submittable</a:t>
            </a:r>
            <a:br>
              <a:rPr lang="en-US" sz="4800" dirty="0">
                <a:solidFill>
                  <a:schemeClr val="tx1"/>
                </a:solidFill>
                <a:latin typeface="+mj-lt"/>
                <a:cs typeface="+mj-cs"/>
              </a:rPr>
            </a:br>
            <a:r>
              <a:rPr lang="en-US" sz="4800" dirty="0">
                <a:solidFill>
                  <a:schemeClr val="tx1"/>
                </a:solidFill>
                <a:latin typeface="+mj-lt"/>
                <a:cs typeface="+mj-cs"/>
              </a:rPr>
              <a:t> </a:t>
            </a:r>
            <a:endParaRPr lang="en-US" sz="48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fontScale="92500" lnSpcReduction="20000"/>
          </a:bodyPr>
          <a:lstStyle/>
          <a:p>
            <a:pPr algn="just"/>
            <a:r>
              <a:rPr lang="en-US" sz="2600" dirty="0">
                <a:solidFill>
                  <a:schemeClr val="tx1"/>
                </a:solidFill>
              </a:rPr>
              <a:t>Submissions are due </a:t>
            </a:r>
            <a:r>
              <a:rPr lang="en-US" sz="2600" b="1" u="sng" dirty="0">
                <a:solidFill>
                  <a:srgbClr val="FF0000"/>
                </a:solidFill>
              </a:rPr>
              <a:t>July 7 , 2023 </a:t>
            </a:r>
            <a:r>
              <a:rPr lang="en-US" sz="2800" b="1" u="sng" dirty="0">
                <a:solidFill>
                  <a:srgbClr val="FF0000"/>
                </a:solidFill>
              </a:rPr>
              <a:t>by 5:00 p.m. (PST) </a:t>
            </a:r>
          </a:p>
          <a:p>
            <a:pPr marL="0" indent="0" algn="just">
              <a:buNone/>
            </a:pPr>
            <a:endParaRPr lang="en-US" sz="1200" dirty="0">
              <a:solidFill>
                <a:schemeClr val="tx1"/>
              </a:solidFill>
            </a:endParaRPr>
          </a:p>
          <a:p>
            <a:pPr algn="just"/>
            <a:r>
              <a:rPr lang="en-US" dirty="0">
                <a:solidFill>
                  <a:schemeClr val="tx1"/>
                </a:solidFill>
              </a:rPr>
              <a:t>The application and all required attachments must be submitted using the BSCC-Submittable Online Application Portal</a:t>
            </a:r>
          </a:p>
          <a:p>
            <a:pPr marL="0" indent="0" algn="just">
              <a:buNone/>
            </a:pPr>
            <a:endParaRPr lang="en-US" sz="1200" dirty="0">
              <a:solidFill>
                <a:schemeClr val="tx1"/>
              </a:solidFill>
            </a:endParaRPr>
          </a:p>
          <a:p>
            <a:pPr algn="just"/>
            <a:r>
              <a:rPr lang="en-US" dirty="0">
                <a:solidFill>
                  <a:schemeClr val="tx1"/>
                </a:solidFill>
              </a:rPr>
              <a:t>All materials are located at: </a:t>
            </a:r>
            <a:r>
              <a:rPr lang="en-US" dirty="0">
                <a:solidFill>
                  <a:schemeClr val="accent2"/>
                </a:solidFill>
                <a:hlinkClick r:id="rId3">
                  <a:extLst>
                    <a:ext uri="{A12FA001-AC4F-418D-AE19-62706E023703}">
                      <ahyp:hlinkClr xmlns:ahyp="http://schemas.microsoft.com/office/drawing/2018/hyperlinkcolor" val="tx"/>
                    </a:ext>
                  </a:extLst>
                </a:hlinkClick>
              </a:rPr>
              <a:t>https://www.bscc.ca.gov/organized-retail-theft-vertical-prosecution-grant-program/</a:t>
            </a:r>
            <a:endParaRPr lang="en-US" dirty="0">
              <a:solidFill>
                <a:schemeClr val="accent2"/>
              </a:solidFill>
            </a:endParaRPr>
          </a:p>
          <a:p>
            <a:pPr marL="0" indent="0" algn="just">
              <a:buNone/>
            </a:pPr>
            <a:endParaRPr lang="en-US" sz="1200" dirty="0">
              <a:solidFill>
                <a:srgbClr val="0070C0"/>
              </a:solidFill>
            </a:endParaRPr>
          </a:p>
          <a:p>
            <a:pPr algn="just"/>
            <a:r>
              <a:rPr lang="en-US" b="0" i="0" dirty="0">
                <a:solidFill>
                  <a:srgbClr val="333333"/>
                </a:solidFill>
                <a:effectLst/>
                <a:latin typeface="Arial" panose="020B0604020202020204" pitchFamily="34" charset="0"/>
              </a:rPr>
              <a:t>If you experience challenges submitting your application or attachments, please email us at: </a:t>
            </a:r>
            <a:r>
              <a:rPr lang="en-US" sz="2400" dirty="0">
                <a:solidFill>
                  <a:srgbClr val="0070C0"/>
                </a:solidFill>
                <a:hlinkClick r:id="rId4">
                  <a:extLst>
                    <a:ext uri="{A12FA001-AC4F-418D-AE19-62706E023703}">
                      <ahyp:hlinkClr xmlns:ahyp="http://schemas.microsoft.com/office/drawing/2018/hyperlinkcolor" val="tx"/>
                    </a:ext>
                  </a:extLst>
                </a:hlinkClick>
              </a:rPr>
              <a:t>ORT@bscc.ca.gov</a:t>
            </a:r>
            <a:endParaRPr lang="en-US" sz="2400" dirty="0">
              <a:solidFill>
                <a:srgbClr val="0070C0"/>
              </a:solidFill>
            </a:endParaRPr>
          </a:p>
          <a:p>
            <a:pPr algn="just"/>
            <a:endParaRPr lang="en-US" dirty="0">
              <a:solidFill>
                <a:schemeClr val="tx1"/>
              </a:solidFill>
            </a:endParaRPr>
          </a:p>
          <a:p>
            <a:pPr marL="0" indent="0" algn="just">
              <a:buNone/>
            </a:pPr>
            <a:endParaRPr lang="en-US" sz="1100" dirty="0">
              <a:solidFill>
                <a:schemeClr val="tx1"/>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159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kern="1200">
                <a:solidFill>
                  <a:schemeClr val="tx1"/>
                </a:solidFill>
                <a:latin typeface="+mj-lt"/>
                <a:ea typeface="+mj-ea"/>
                <a:cs typeface="+mj-cs"/>
              </a:rPr>
              <a:t>Submission Steps </a:t>
            </a:r>
            <a:endParaRPr lang="en-US" sz="4800" kern="1200" dirty="0">
              <a:solidFill>
                <a:schemeClr val="tx1"/>
              </a:solidFill>
              <a:latin typeface="+mj-lt"/>
              <a:ea typeface="+mj-ea"/>
              <a:cs typeface="+mj-cs"/>
            </a:endParaRPr>
          </a:p>
        </p:txBody>
      </p:sp>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09424" y="2690670"/>
            <a:ext cx="5117871" cy="3639450"/>
          </a:xfrm>
        </p:spPr>
        <p:txBody>
          <a:bodyPr vert="horz" lIns="91440" tIns="45720" rIns="91440" bIns="45720" rtlCol="0" anchor="ctr">
            <a:normAutofit/>
          </a:bodyPr>
          <a:lstStyle/>
          <a:p>
            <a:pPr>
              <a:buFont typeface="Arial" panose="020B0604020202020204" pitchFamily="34" charset="0"/>
              <a:buChar char="•"/>
            </a:pPr>
            <a:r>
              <a:rPr lang="en-US" dirty="0">
                <a:solidFill>
                  <a:schemeClr val="tx1"/>
                </a:solidFill>
              </a:rPr>
              <a:t>Select the Organized Retail Theft Vertical Prosecution Grant Program from the application page</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Create a free Submittable Account or Log into your existing Account</a:t>
            </a:r>
          </a:p>
          <a:p>
            <a:pPr>
              <a:buFont typeface="Arial" panose="020B0604020202020204" pitchFamily="34" charset="0"/>
              <a:buChar char="•"/>
            </a:pPr>
            <a:endParaRPr lang="en-US" sz="1100" dirty="0">
              <a:solidFill>
                <a:schemeClr val="tx1"/>
              </a:solidFill>
            </a:endParaRPr>
          </a:p>
          <a:p>
            <a:pPr>
              <a:buFont typeface="Arial" panose="020B0604020202020204" pitchFamily="34" charset="0"/>
              <a:buChar char="•"/>
            </a:pPr>
            <a:r>
              <a:rPr lang="en-US" dirty="0">
                <a:solidFill>
                  <a:schemeClr val="tx1"/>
                </a:solidFill>
              </a:rPr>
              <a:t>Complete the Application</a:t>
            </a:r>
          </a:p>
          <a:p>
            <a:pPr>
              <a:buFont typeface="Arial" panose="020B0604020202020204" pitchFamily="34" charset="0"/>
              <a:buChar char="•"/>
            </a:pPr>
            <a:endParaRPr lang="en-US" sz="2000" dirty="0">
              <a:solidFill>
                <a:schemeClr val="tx1"/>
              </a:solidFill>
              <a:latin typeface="+mn-lt"/>
              <a:cs typeface="+mn-cs"/>
            </a:endParaRPr>
          </a:p>
          <a:p>
            <a:pPr>
              <a:buFont typeface="Arial" panose="020B0604020202020204" pitchFamily="34" charset="0"/>
              <a:buChar char="•"/>
            </a:pPr>
            <a:endParaRPr lang="en-US" sz="2000" dirty="0">
              <a:solidFill>
                <a:schemeClr val="tx1"/>
              </a:solidFill>
              <a:latin typeface="+mn-lt"/>
              <a:cs typeface="+mn-cs"/>
            </a:endParaRPr>
          </a:p>
          <a:p>
            <a:pPr marL="0">
              <a:buFont typeface="Arial" panose="020B0604020202020204" pitchFamily="34" charset="0"/>
              <a:buChar char="•"/>
            </a:pPr>
            <a:endParaRPr lang="en-US" sz="2000" dirty="0">
              <a:solidFill>
                <a:schemeClr val="tx1"/>
              </a:solidFill>
              <a:latin typeface="+mn-lt"/>
              <a:cs typeface="+mn-cs"/>
            </a:endParaRPr>
          </a:p>
        </p:txBody>
      </p:sp>
      <p:sp>
        <p:nvSpPr>
          <p:cNvPr id="29" name="Rectangle 2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4369124B-6C84-FDB7-9589-068F049A90DC}"/>
              </a:ext>
            </a:extLst>
          </p:cNvPr>
          <p:cNvPicPr>
            <a:picLocks noChangeAspect="1"/>
          </p:cNvPicPr>
          <p:nvPr/>
        </p:nvPicPr>
        <p:blipFill rotWithShape="1">
          <a:blip r:embed="rId3"/>
          <a:srcRect l="23032" t="7691" r="22801" b="11753"/>
          <a:stretch/>
        </p:blipFill>
        <p:spPr bwMode="auto">
          <a:xfrm>
            <a:off x="5999637" y="2344027"/>
            <a:ext cx="4948253" cy="3986093"/>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49D304B3-7B34-FCC1-1169-6392E8E45443}"/>
              </a:ext>
            </a:extLst>
          </p:cNvPr>
          <p:cNvSpPr/>
          <p:nvPr/>
        </p:nvSpPr>
        <p:spPr>
          <a:xfrm>
            <a:off x="6095999" y="4500783"/>
            <a:ext cx="4752870" cy="7816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928023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mj-lt"/>
                <a:ea typeface="+mj-ea"/>
                <a:cs typeface="+mj-cs"/>
              </a:rPr>
              <a:t>*Asterisks</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 </a:t>
            </a:r>
          </a:p>
        </p:txBody>
      </p:sp>
      <p:sp>
        <p:nvSpPr>
          <p:cNvPr id="3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30936" y="2807208"/>
            <a:ext cx="3649662" cy="3410712"/>
          </a:xfrm>
        </p:spPr>
        <p:txBody>
          <a:bodyPr vert="horz" lIns="91440" tIns="45720" rIns="91440" bIns="45720" rtlCol="0" anchor="t">
            <a:normAutofit/>
          </a:bodyPr>
          <a:lstStyle/>
          <a:p>
            <a:pPr>
              <a:buFont typeface="Arial" panose="020B0604020202020204" pitchFamily="34" charset="0"/>
              <a:buChar char="•"/>
            </a:pPr>
            <a:r>
              <a:rPr lang="en-US" dirty="0">
                <a:solidFill>
                  <a:schemeClr val="tx1"/>
                </a:solidFill>
              </a:rPr>
              <a:t>Fields with an asterisk (*) require a response </a:t>
            </a:r>
            <a:endParaRPr lang="en-US" u="sng" dirty="0">
              <a:solidFill>
                <a:schemeClr val="tx1"/>
              </a:solidFill>
            </a:endParaRPr>
          </a:p>
          <a:p>
            <a:pPr>
              <a:buFont typeface="Arial" panose="020B0604020202020204" pitchFamily="34" charset="0"/>
              <a:buChar char="•"/>
            </a:pPr>
            <a:endParaRPr lang="en-US" dirty="0">
              <a:solidFill>
                <a:schemeClr val="tx1"/>
              </a:solidFill>
            </a:endParaRPr>
          </a:p>
          <a:p>
            <a:pPr algn="just">
              <a:buFont typeface="Arial" panose="020B0604020202020204" pitchFamily="34" charset="0"/>
              <a:buChar char="•"/>
            </a:pPr>
            <a:r>
              <a:rPr lang="en-US" dirty="0">
                <a:solidFill>
                  <a:schemeClr val="tx1"/>
                </a:solidFill>
              </a:rPr>
              <a:t>The application can not be submitted until all fields with an asterisk are completed</a:t>
            </a:r>
          </a:p>
          <a:p>
            <a:pPr marL="0">
              <a:buFont typeface="Arial" panose="020B0604020202020204" pitchFamily="34" charset="0"/>
              <a:buChar char="•"/>
            </a:pPr>
            <a:endParaRPr lang="en-US" sz="2200" dirty="0">
              <a:solidFill>
                <a:schemeClr val="tx1"/>
              </a:solidFill>
              <a:latin typeface="+mn-lt"/>
              <a:cs typeface="+mn-cs"/>
            </a:endParaRPr>
          </a:p>
          <a:p>
            <a:pPr>
              <a:buFont typeface="Arial" panose="020B0604020202020204" pitchFamily="34" charset="0"/>
              <a:buChar char="•"/>
            </a:pPr>
            <a:endParaRPr lang="en-US" sz="2200" dirty="0">
              <a:solidFill>
                <a:schemeClr val="tx1"/>
              </a:solidFill>
              <a:latin typeface="+mn-lt"/>
              <a:cs typeface="+mn-cs"/>
            </a:endParaRPr>
          </a:p>
          <a:p>
            <a:pPr marL="0">
              <a:buFont typeface="Arial" panose="020B0604020202020204" pitchFamily="34" charset="0"/>
              <a:buChar char="•"/>
            </a:pPr>
            <a:endParaRPr lang="en-US" sz="2200" dirty="0">
              <a:solidFill>
                <a:schemeClr val="tx1"/>
              </a:solidFill>
              <a:latin typeface="+mn-lt"/>
              <a:cs typeface="+mn-cs"/>
            </a:endParaRPr>
          </a:p>
        </p:txBody>
      </p:sp>
      <p:pic>
        <p:nvPicPr>
          <p:cNvPr id="6" name="Picture 5">
            <a:extLst>
              <a:ext uri="{FF2B5EF4-FFF2-40B4-BE49-F238E27FC236}">
                <a16:creationId xmlns:a16="http://schemas.microsoft.com/office/drawing/2014/main" id="{719039C4-632D-A6DD-7ECF-6C916FFCAD4B}"/>
              </a:ext>
            </a:extLst>
          </p:cNvPr>
          <p:cNvPicPr>
            <a:picLocks noChangeAspect="1"/>
          </p:cNvPicPr>
          <p:nvPr/>
        </p:nvPicPr>
        <p:blipFill rotWithShape="1">
          <a:blip r:embed="rId3"/>
          <a:srcRect l="22990" t="8967" r="23369" b="11171"/>
          <a:stretch/>
        </p:blipFill>
        <p:spPr>
          <a:xfrm>
            <a:off x="4775212" y="1012905"/>
            <a:ext cx="7042414" cy="5679320"/>
          </a:xfrm>
          <a:prstGeom prst="rect">
            <a:avLst/>
          </a:prstGeom>
        </p:spPr>
      </p:pic>
    </p:spTree>
    <p:extLst>
      <p:ext uri="{BB962C8B-B14F-4D97-AF65-F5344CB8AC3E}">
        <p14:creationId xmlns:p14="http://schemas.microsoft.com/office/powerpoint/2010/main" val="1957319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630935" y="639520"/>
            <a:ext cx="4580161" cy="1719072"/>
          </a:xfrm>
        </p:spPr>
        <p:txBody>
          <a:bodyPr vert="horz" lIns="91440" tIns="45720" rIns="91440" bIns="45720" rtlCol="0" anchor="b">
            <a:normAutofit fontScale="90000"/>
          </a:bodyPr>
          <a:lstStyle/>
          <a:p>
            <a:r>
              <a:rPr lang="en-US" sz="5400" kern="1200" dirty="0">
                <a:solidFill>
                  <a:schemeClr val="tx1"/>
                </a:solidFill>
                <a:latin typeface="+mj-lt"/>
                <a:ea typeface="+mj-ea"/>
                <a:cs typeface="+mj-cs"/>
              </a:rPr>
              <a:t>Character Limits</a:t>
            </a:r>
            <a:br>
              <a:rPr lang="en-US" sz="5400" kern="1200" dirty="0">
                <a:solidFill>
                  <a:schemeClr val="tx1"/>
                </a:solidFill>
                <a:latin typeface="+mj-lt"/>
                <a:ea typeface="+mj-ea"/>
                <a:cs typeface="+mj-cs"/>
              </a:rPr>
            </a:br>
            <a:r>
              <a:rPr lang="en-US" sz="5400" kern="1200" dirty="0">
                <a:solidFill>
                  <a:schemeClr val="tx1"/>
                </a:solidFill>
                <a:latin typeface="+mj-lt"/>
                <a:ea typeface="+mj-ea"/>
                <a:cs typeface="+mj-cs"/>
              </a:rPr>
              <a:t> </a:t>
            </a:r>
          </a:p>
        </p:txBody>
      </p:sp>
      <p:sp>
        <p:nvSpPr>
          <p:cNvPr id="3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630936" y="2807208"/>
            <a:ext cx="3695258" cy="3410712"/>
          </a:xfrm>
        </p:spPr>
        <p:txBody>
          <a:bodyPr vert="horz" lIns="91440" tIns="45720" rIns="91440" bIns="45720" rtlCol="0" anchor="t">
            <a:normAutofit/>
          </a:bodyPr>
          <a:lstStyle/>
          <a:p>
            <a:pPr>
              <a:buFont typeface="Arial" panose="020B0604020202020204" pitchFamily="34" charset="0"/>
              <a:buChar char="•"/>
            </a:pPr>
            <a:r>
              <a:rPr lang="en-US" dirty="0">
                <a:solidFill>
                  <a:schemeClr val="tx1"/>
                </a:solidFill>
              </a:rPr>
              <a:t>Some field include character limits</a:t>
            </a:r>
          </a:p>
          <a:p>
            <a:pPr marL="0" indent="0">
              <a:buNone/>
            </a:pPr>
            <a:endParaRPr lang="en-US" sz="1100" dirty="0">
              <a:solidFill>
                <a:schemeClr val="tx1"/>
              </a:solidFill>
            </a:endParaRPr>
          </a:p>
          <a:p>
            <a:pPr>
              <a:buFont typeface="Arial" panose="020B0604020202020204" pitchFamily="34" charset="0"/>
              <a:buChar char="•"/>
            </a:pPr>
            <a:r>
              <a:rPr lang="en-US" dirty="0">
                <a:solidFill>
                  <a:schemeClr val="tx1"/>
                </a:solidFill>
              </a:rPr>
              <a:t>Once the character limit is met, no additional text will be saved</a:t>
            </a:r>
          </a:p>
          <a:p>
            <a:pPr marL="0">
              <a:buFont typeface="Arial" panose="020B0604020202020204" pitchFamily="34" charset="0"/>
              <a:buChar char="•"/>
            </a:pPr>
            <a:endParaRPr lang="en-US" sz="2200" dirty="0">
              <a:solidFill>
                <a:schemeClr val="tx1"/>
              </a:solidFill>
              <a:latin typeface="+mn-lt"/>
              <a:cs typeface="+mn-cs"/>
            </a:endParaRPr>
          </a:p>
          <a:p>
            <a:pPr>
              <a:buFont typeface="Arial" panose="020B0604020202020204" pitchFamily="34" charset="0"/>
              <a:buChar char="•"/>
            </a:pPr>
            <a:endParaRPr lang="en-US" sz="2200" dirty="0">
              <a:solidFill>
                <a:schemeClr val="tx1"/>
              </a:solidFill>
              <a:latin typeface="+mn-lt"/>
              <a:cs typeface="+mn-cs"/>
            </a:endParaRPr>
          </a:p>
          <a:p>
            <a:pPr marL="0">
              <a:buFont typeface="Arial" panose="020B0604020202020204" pitchFamily="34" charset="0"/>
              <a:buChar char="•"/>
            </a:pPr>
            <a:endParaRPr lang="en-US" sz="2200" dirty="0">
              <a:solidFill>
                <a:schemeClr val="tx1"/>
              </a:solidFill>
              <a:latin typeface="+mn-lt"/>
              <a:cs typeface="+mn-cs"/>
            </a:endParaRPr>
          </a:p>
        </p:txBody>
      </p:sp>
      <p:pic>
        <p:nvPicPr>
          <p:cNvPr id="6" name="Picture 5">
            <a:extLst>
              <a:ext uri="{FF2B5EF4-FFF2-40B4-BE49-F238E27FC236}">
                <a16:creationId xmlns:a16="http://schemas.microsoft.com/office/drawing/2014/main" id="{355EA963-9A80-C7F0-D971-46CDB2D77F5A}"/>
              </a:ext>
            </a:extLst>
          </p:cNvPr>
          <p:cNvPicPr>
            <a:picLocks noChangeAspect="1"/>
          </p:cNvPicPr>
          <p:nvPr/>
        </p:nvPicPr>
        <p:blipFill rotWithShape="1">
          <a:blip r:embed="rId3"/>
          <a:srcRect l="22907" t="10569" r="23288" b="43962"/>
          <a:stretch/>
        </p:blipFill>
        <p:spPr>
          <a:xfrm>
            <a:off x="4452729" y="1635303"/>
            <a:ext cx="7443857" cy="4200556"/>
          </a:xfrm>
          <a:prstGeom prst="rect">
            <a:avLst/>
          </a:prstGeom>
        </p:spPr>
      </p:pic>
    </p:spTree>
    <p:extLst>
      <p:ext uri="{BB962C8B-B14F-4D97-AF65-F5344CB8AC3E}">
        <p14:creationId xmlns:p14="http://schemas.microsoft.com/office/powerpoint/2010/main" val="529322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a:solidFill>
                  <a:schemeClr val="tx1"/>
                </a:solidFill>
                <a:latin typeface="+mj-lt"/>
                <a:ea typeface="+mj-ea"/>
                <a:cs typeface="+mj-cs"/>
              </a:rPr>
              <a:t>Upload Attachments</a:t>
            </a:r>
          </a:p>
        </p:txBody>
      </p:sp>
      <p:grpSp>
        <p:nvGrpSpPr>
          <p:cNvPr id="59" name="Group 58">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83" name="Straight Connector 59">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6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009E58E-E26F-5C4E-B94A-6A2E1A5DD213}"/>
              </a:ext>
            </a:extLst>
          </p:cNvPr>
          <p:cNvPicPr>
            <a:picLocks noChangeAspect="1"/>
          </p:cNvPicPr>
          <p:nvPr/>
        </p:nvPicPr>
        <p:blipFill rotWithShape="1">
          <a:blip r:embed="rId3"/>
          <a:srcRect l="27880" t="8370" r="27810"/>
          <a:stretch/>
        </p:blipFill>
        <p:spPr>
          <a:xfrm>
            <a:off x="5605669" y="143472"/>
            <a:ext cx="5896772" cy="6605197"/>
          </a:xfrm>
          <a:prstGeom prst="rect">
            <a:avLst/>
          </a:prstGeom>
        </p:spPr>
      </p:pic>
    </p:spTree>
    <p:extLst>
      <p:ext uri="{BB962C8B-B14F-4D97-AF65-F5344CB8AC3E}">
        <p14:creationId xmlns:p14="http://schemas.microsoft.com/office/powerpoint/2010/main" val="288878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800" kern="1200" dirty="0">
                <a:solidFill>
                  <a:schemeClr val="tx1"/>
                </a:solidFill>
                <a:latin typeface="+mj-lt"/>
                <a:ea typeface="+mj-ea"/>
                <a:cs typeface="+mj-cs"/>
              </a:rPr>
              <a:t>Attachments</a:t>
            </a: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690687"/>
            <a:ext cx="10515600" cy="4491451"/>
          </a:xfrm>
        </p:spPr>
        <p:txBody>
          <a:bodyPr vert="horz" lIns="91440" tIns="45720" rIns="91440" bIns="45720" rtlCol="0">
            <a:normAutofit/>
          </a:bodyPr>
          <a:lstStyle/>
          <a:p>
            <a:pPr algn="just"/>
            <a:r>
              <a:rPr lang="en-US" dirty="0">
                <a:solidFill>
                  <a:schemeClr val="tx1"/>
                </a:solidFill>
              </a:rPr>
              <a:t>Budget Attachment </a:t>
            </a:r>
          </a:p>
          <a:p>
            <a:pPr algn="just"/>
            <a:endParaRPr lang="en-US" sz="1200" b="1" dirty="0">
              <a:solidFill>
                <a:srgbClr val="0070C0"/>
              </a:solidFill>
            </a:endParaRPr>
          </a:p>
          <a:p>
            <a:pPr algn="just"/>
            <a:r>
              <a:rPr lang="en-US" dirty="0">
                <a:solidFill>
                  <a:schemeClr val="tx1"/>
                </a:solidFill>
              </a:rPr>
              <a:t>Project Work Plan </a:t>
            </a:r>
            <a:r>
              <a:rPr lang="en-US" b="1" dirty="0">
                <a:solidFill>
                  <a:schemeClr val="tx1"/>
                </a:solidFill>
              </a:rPr>
              <a:t>-</a:t>
            </a:r>
            <a:r>
              <a:rPr lang="en-US" b="1" dirty="0">
                <a:solidFill>
                  <a:srgbClr val="0070C0"/>
                </a:solidFill>
              </a:rPr>
              <a:t> </a:t>
            </a:r>
            <a:r>
              <a:rPr lang="en-US" b="1" dirty="0">
                <a:solidFill>
                  <a:schemeClr val="tx1"/>
                </a:solidFill>
              </a:rPr>
              <a:t>Appendix B</a:t>
            </a:r>
          </a:p>
          <a:p>
            <a:pPr algn="just"/>
            <a:endParaRPr lang="en-US" sz="1200" b="1" dirty="0">
              <a:solidFill>
                <a:schemeClr val="tx1"/>
              </a:solidFill>
            </a:endParaRPr>
          </a:p>
          <a:p>
            <a:pPr algn="just"/>
            <a:r>
              <a:rPr lang="en-US" dirty="0">
                <a:solidFill>
                  <a:schemeClr val="tx1"/>
                </a:solidFill>
              </a:rPr>
              <a:t>Grantee Assurance for Non-Governmental Organizations </a:t>
            </a:r>
            <a:r>
              <a:rPr lang="en-US" b="1" dirty="0">
                <a:solidFill>
                  <a:schemeClr val="tx1"/>
                </a:solidFill>
              </a:rPr>
              <a:t>- Appendix D</a:t>
            </a:r>
          </a:p>
          <a:p>
            <a:pPr algn="just"/>
            <a:endParaRPr lang="en-US" sz="1200" b="1" dirty="0">
              <a:solidFill>
                <a:schemeClr val="tx1"/>
              </a:solidFill>
            </a:endParaRPr>
          </a:p>
          <a:p>
            <a:pPr algn="just"/>
            <a:r>
              <a:rPr lang="en-US" dirty="0">
                <a:solidFill>
                  <a:schemeClr val="tx1"/>
                </a:solidFill>
              </a:rPr>
              <a:t>Letter(s) of Commitment If Applicable - </a:t>
            </a:r>
            <a:r>
              <a:rPr lang="en-US" b="1" dirty="0">
                <a:solidFill>
                  <a:schemeClr val="tx1"/>
                </a:solidFill>
              </a:rPr>
              <a:t>Appendix E</a:t>
            </a:r>
          </a:p>
          <a:p>
            <a:pPr algn="just"/>
            <a:endParaRPr lang="en-US" sz="1200" dirty="0">
              <a:solidFill>
                <a:schemeClr val="tx1"/>
              </a:solidFill>
            </a:endParaRPr>
          </a:p>
          <a:p>
            <a:pPr algn="just"/>
            <a:r>
              <a:rPr lang="en-US" dirty="0">
                <a:solidFill>
                  <a:schemeClr val="tx1"/>
                </a:solidFill>
              </a:rPr>
              <a:t>Certification of Compliance with BSCC Policies on Debarment, Fraud, Theft, and Embezzlement - </a:t>
            </a:r>
            <a:r>
              <a:rPr lang="en-US" b="1" dirty="0">
                <a:solidFill>
                  <a:schemeClr val="tx1"/>
                </a:solidFill>
              </a:rPr>
              <a:t>Appendix F</a:t>
            </a:r>
          </a:p>
          <a:p>
            <a:pPr algn="just"/>
            <a:endParaRPr lang="en-US" sz="1100" b="1" dirty="0">
              <a:solidFill>
                <a:schemeClr val="tx1"/>
              </a:solidFill>
            </a:endParaRPr>
          </a:p>
          <a:p>
            <a:pPr algn="just"/>
            <a:r>
              <a:rPr lang="en-US" dirty="0">
                <a:solidFill>
                  <a:schemeClr val="tx1"/>
                </a:solidFill>
              </a:rPr>
              <a:t>Sample Governing Board Resolution </a:t>
            </a:r>
            <a:r>
              <a:rPr lang="en-US" b="1" dirty="0">
                <a:solidFill>
                  <a:schemeClr val="tx1"/>
                </a:solidFill>
              </a:rPr>
              <a:t>- Appendix G</a:t>
            </a:r>
          </a:p>
          <a:p>
            <a:pPr algn="just"/>
            <a:endParaRPr lang="en-US" b="1" dirty="0">
              <a:solidFill>
                <a:srgbClr val="0070C0"/>
              </a:solidFill>
            </a:endParaRPr>
          </a:p>
          <a:p>
            <a:pPr marL="0" indent="0">
              <a:buNone/>
            </a:pPr>
            <a:endParaRPr lang="en-US" sz="2000" dirty="0">
              <a:solidFill>
                <a:schemeClr val="tx1"/>
              </a:solidFill>
            </a:endParaRPr>
          </a:p>
          <a:p>
            <a:endParaRPr lang="en-US" sz="1400" dirty="0">
              <a:solidFill>
                <a:schemeClr val="tx1"/>
              </a:solidFill>
              <a:latin typeface="+mn-lt"/>
              <a:cs typeface="+mn-cs"/>
            </a:endParaRPr>
          </a:p>
        </p:txBody>
      </p:sp>
    </p:spTree>
    <p:extLst>
      <p:ext uri="{BB962C8B-B14F-4D97-AF65-F5344CB8AC3E}">
        <p14:creationId xmlns:p14="http://schemas.microsoft.com/office/powerpoint/2010/main" val="1796203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400" dirty="0">
                <a:solidFill>
                  <a:schemeClr val="tx1"/>
                </a:solidFill>
                <a:latin typeface="+mj-lt"/>
                <a:cs typeface="+mj-cs"/>
              </a:rPr>
              <a:t>Ready To Apply</a:t>
            </a:r>
            <a:br>
              <a:rPr lang="en-US" sz="4400" dirty="0">
                <a:solidFill>
                  <a:schemeClr val="tx1"/>
                </a:solidFill>
                <a:latin typeface="+mj-lt"/>
                <a:cs typeface="+mj-cs"/>
              </a:rPr>
            </a:br>
            <a:r>
              <a:rPr lang="en-US" sz="4400" dirty="0">
                <a:solidFill>
                  <a:schemeClr val="tx1"/>
                </a:solidFill>
                <a:latin typeface="+mj-lt"/>
                <a:cs typeface="+mj-cs"/>
              </a:rPr>
              <a:t> </a:t>
            </a:r>
          </a:p>
        </p:txBody>
      </p:sp>
      <p:sp>
        <p:nvSpPr>
          <p:cNvPr id="66" name="Rectangle 6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793661" y="2599508"/>
            <a:ext cx="2520978" cy="1510376"/>
          </a:xfrm>
        </p:spPr>
        <p:txBody>
          <a:bodyPr vert="horz" lIns="91440" tIns="45720" rIns="91440" bIns="45720" rtlCol="0" anchor="ctr">
            <a:noAutofit/>
          </a:bodyPr>
          <a:lstStyle/>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Click “Apply” to submit the application and all materials</a:t>
            </a:r>
          </a:p>
          <a:p>
            <a:pPr marL="0">
              <a:buFont typeface="Arial" panose="020B0604020202020204" pitchFamily="34" charset="0"/>
              <a:buChar char="•"/>
            </a:pPr>
            <a:endParaRPr lang="en-US" dirty="0">
              <a:solidFill>
                <a:schemeClr val="tx1"/>
              </a:solidFill>
            </a:endParaRPr>
          </a:p>
          <a:p>
            <a:pPr marL="0">
              <a:buFont typeface="Arial" panose="020B0604020202020204" pitchFamily="34" charset="0"/>
              <a:buChar char="•"/>
            </a:pPr>
            <a:endParaRPr lang="en-US" dirty="0">
              <a:solidFill>
                <a:schemeClr val="tx1"/>
              </a:solidFill>
            </a:endParaRPr>
          </a:p>
        </p:txBody>
      </p:sp>
      <p:sp>
        <p:nvSpPr>
          <p:cNvPr id="70" name="Rectangle 6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002A9D7B-B6F1-0164-EB8F-C2E22AEE5F48}"/>
              </a:ext>
            </a:extLst>
          </p:cNvPr>
          <p:cNvSpPr txBox="1">
            <a:spLocks/>
          </p:cNvSpPr>
          <p:nvPr/>
        </p:nvSpPr>
        <p:spPr>
          <a:xfrm>
            <a:off x="670757" y="4287931"/>
            <a:ext cx="10532339" cy="2004714"/>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sz="2800" dirty="0">
                <a:solidFill>
                  <a:schemeClr val="tx1"/>
                </a:solidFill>
              </a:rPr>
              <a:t>The submission process must be completed by 5:00 P.M. (PST) on July 7, 2023</a:t>
            </a:r>
          </a:p>
          <a:p>
            <a:pPr>
              <a:buFont typeface="Arial" panose="020B0604020202020204" pitchFamily="34" charset="0"/>
              <a:buChar char="•"/>
            </a:pPr>
            <a:endParaRPr lang="en-US" sz="1600" dirty="0">
              <a:solidFill>
                <a:schemeClr val="tx1"/>
              </a:solidFill>
            </a:endParaRPr>
          </a:p>
          <a:p>
            <a:pPr>
              <a:buFont typeface="Arial" panose="020B0604020202020204" pitchFamily="34" charset="0"/>
              <a:buChar char="•"/>
            </a:pPr>
            <a:r>
              <a:rPr lang="en-US" sz="2800" dirty="0">
                <a:solidFill>
                  <a:schemeClr val="tx1"/>
                </a:solidFill>
              </a:rPr>
              <a:t>The system </a:t>
            </a:r>
            <a:r>
              <a:rPr lang="en-US" sz="2800" u="sng" dirty="0">
                <a:solidFill>
                  <a:schemeClr val="tx1"/>
                </a:solidFill>
              </a:rPr>
              <a:t>will not allow</a:t>
            </a:r>
            <a:r>
              <a:rPr lang="en-US" sz="2800" dirty="0">
                <a:solidFill>
                  <a:schemeClr val="tx1"/>
                </a:solidFill>
              </a:rPr>
              <a:t> submissions after 5:00 P.M.</a:t>
            </a:r>
          </a:p>
          <a:p>
            <a:pPr marL="0">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marL="0">
              <a:buFont typeface="Arial" panose="020B0604020202020204" pitchFamily="34" charset="0"/>
              <a:buChar char="•"/>
            </a:pPr>
            <a:endParaRPr lang="en-US" dirty="0">
              <a:solidFill>
                <a:schemeClr val="tx1"/>
              </a:solidFill>
            </a:endParaRPr>
          </a:p>
        </p:txBody>
      </p:sp>
      <p:pic>
        <p:nvPicPr>
          <p:cNvPr id="6" name="Picture 5">
            <a:extLst>
              <a:ext uri="{FF2B5EF4-FFF2-40B4-BE49-F238E27FC236}">
                <a16:creationId xmlns:a16="http://schemas.microsoft.com/office/drawing/2014/main" id="{8AF60418-6F08-0D3D-A202-1B43504E3021}"/>
              </a:ext>
            </a:extLst>
          </p:cNvPr>
          <p:cNvPicPr>
            <a:picLocks noChangeAspect="1"/>
          </p:cNvPicPr>
          <p:nvPr/>
        </p:nvPicPr>
        <p:blipFill rotWithShape="1">
          <a:blip r:embed="rId3"/>
          <a:srcRect l="25335" t="65194" r="25999" b="14535"/>
          <a:stretch/>
        </p:blipFill>
        <p:spPr>
          <a:xfrm>
            <a:off x="3660542" y="2586216"/>
            <a:ext cx="7542554" cy="1701715"/>
          </a:xfrm>
          <a:prstGeom prst="rect">
            <a:avLst/>
          </a:prstGeom>
        </p:spPr>
      </p:pic>
    </p:spTree>
    <p:extLst>
      <p:ext uri="{BB962C8B-B14F-4D97-AF65-F5344CB8AC3E}">
        <p14:creationId xmlns:p14="http://schemas.microsoft.com/office/powerpoint/2010/main" val="352011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3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371093" y="1152619"/>
            <a:ext cx="9506438" cy="1124712"/>
          </a:xfrm>
        </p:spPr>
        <p:txBody>
          <a:bodyPr vert="horz" lIns="91440" tIns="45720" rIns="91440" bIns="45720" rtlCol="0" anchor="b">
            <a:noAutofit/>
          </a:bodyPr>
          <a:lstStyle/>
          <a:p>
            <a:r>
              <a:rPr lang="en-US" sz="4400" dirty="0">
                <a:solidFill>
                  <a:schemeClr val="tx1"/>
                </a:solidFill>
              </a:rPr>
              <a:t>Organized Retail Theft Vertical Prosecution </a:t>
            </a:r>
            <a:r>
              <a:rPr lang="fr-FR" sz="4400" dirty="0">
                <a:solidFill>
                  <a:schemeClr val="tx1"/>
                </a:solidFill>
              </a:rPr>
              <a:t>Grant Program</a:t>
            </a:r>
          </a:p>
        </p:txBody>
      </p:sp>
      <p:sp>
        <p:nvSpPr>
          <p:cNvPr id="38" name="Rectangle 3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371092" y="2718054"/>
            <a:ext cx="8913585" cy="3764942"/>
          </a:xfrm>
        </p:spPr>
        <p:txBody>
          <a:bodyPr vert="horz" lIns="91440" tIns="45720" rIns="91440" bIns="45720" rtlCol="0" anchor="t">
            <a:normAutofit fontScale="92500"/>
          </a:bodyPr>
          <a:lstStyle/>
          <a:p>
            <a:pPr>
              <a:buFont typeface="Arial" panose="020B0604020202020204" pitchFamily="34" charset="0"/>
              <a:buChar char="•"/>
            </a:pPr>
            <a:r>
              <a:rPr lang="en-US" dirty="0">
                <a:solidFill>
                  <a:schemeClr val="tx1"/>
                </a:solidFill>
              </a:rPr>
              <a:t>Established in the State Budget Act of 2022 (Assembly Bill 178)</a:t>
            </a:r>
            <a:r>
              <a:rPr lang="en-US" sz="1400" dirty="0">
                <a:solidFill>
                  <a:schemeClr val="tx1"/>
                </a:solidFill>
              </a:rPr>
              <a:t> </a:t>
            </a:r>
          </a:p>
          <a:p>
            <a:pPr marL="0">
              <a:buFont typeface="Arial" panose="020B0604020202020204" pitchFamily="34" charset="0"/>
              <a:buChar char="•"/>
            </a:pPr>
            <a:endParaRPr lang="en-US" sz="1300" dirty="0">
              <a:solidFill>
                <a:schemeClr val="tx1"/>
              </a:solidFill>
            </a:endParaRPr>
          </a:p>
          <a:p>
            <a:pPr>
              <a:buFont typeface="Arial" panose="020B0604020202020204" pitchFamily="34" charset="0"/>
              <a:buChar char="•"/>
            </a:pPr>
            <a:r>
              <a:rPr lang="en-US" dirty="0">
                <a:solidFill>
                  <a:schemeClr val="tx1"/>
                </a:solidFill>
              </a:rPr>
              <a:t>Competitive Grant Program</a:t>
            </a:r>
          </a:p>
          <a:p>
            <a:pPr marL="0">
              <a:buFont typeface="Arial" panose="020B0604020202020204" pitchFamily="34" charset="0"/>
              <a:buChar char="•"/>
            </a:pPr>
            <a:endParaRPr lang="en-US" sz="1300" dirty="0">
              <a:solidFill>
                <a:schemeClr val="tx1"/>
              </a:solidFill>
            </a:endParaRPr>
          </a:p>
          <a:p>
            <a:pPr>
              <a:buFont typeface="Arial" panose="020B0604020202020204" pitchFamily="34" charset="0"/>
              <a:buChar char="•"/>
            </a:pPr>
            <a:r>
              <a:rPr lang="en-US" dirty="0">
                <a:solidFill>
                  <a:schemeClr val="tx1"/>
                </a:solidFill>
              </a:rPr>
              <a:t>Open to California District Attorneys</a:t>
            </a:r>
          </a:p>
          <a:p>
            <a:pPr marL="0">
              <a:buFont typeface="Arial" panose="020B0604020202020204" pitchFamily="34" charset="0"/>
              <a:buChar char="•"/>
            </a:pPr>
            <a:endParaRPr lang="en-US" sz="1300" dirty="0">
              <a:solidFill>
                <a:schemeClr val="tx1"/>
              </a:solidFill>
            </a:endParaRPr>
          </a:p>
          <a:p>
            <a:pPr>
              <a:buFont typeface="Arial" panose="020B0604020202020204" pitchFamily="34" charset="0"/>
              <a:buChar char="•"/>
            </a:pPr>
            <a:r>
              <a:rPr lang="en-US" dirty="0">
                <a:solidFill>
                  <a:schemeClr val="tx1"/>
                </a:solidFill>
              </a:rPr>
              <a:t>$28,500,000 available </a:t>
            </a:r>
          </a:p>
          <a:p>
            <a:pPr marL="0" indent="0">
              <a:buNone/>
            </a:pPr>
            <a:endParaRPr lang="en-US" sz="1300" dirty="0">
              <a:solidFill>
                <a:schemeClr val="tx1"/>
              </a:solidFill>
            </a:endParaRPr>
          </a:p>
          <a:p>
            <a:pPr>
              <a:buFont typeface="Arial" panose="020B0604020202020204" pitchFamily="34" charset="0"/>
              <a:buChar char="•"/>
            </a:pPr>
            <a:r>
              <a:rPr lang="en-US" dirty="0">
                <a:solidFill>
                  <a:schemeClr val="tx1"/>
                </a:solidFill>
              </a:rPr>
              <a:t>NOTE: The Organized Retail Theft Prevention Grant Program Bidder’s Conference is scheduled for Thursday, May 11 at 10:00 AM</a:t>
            </a:r>
          </a:p>
          <a:p>
            <a:pPr>
              <a:buFont typeface="Arial" panose="020B0604020202020204" pitchFamily="34" charset="0"/>
              <a:buChar char="•"/>
            </a:pPr>
            <a:endParaRPr lang="en-US" dirty="0">
              <a:solidFill>
                <a:schemeClr val="tx1"/>
              </a:solidFill>
            </a:endParaRPr>
          </a:p>
        </p:txBody>
      </p:sp>
      <p:pic>
        <p:nvPicPr>
          <p:cNvPr id="5" name="Picture 4" descr="Organized Retail Theft Vertical Prosecution Grant Program - California  Grants Portal">
            <a:extLst>
              <a:ext uri="{FF2B5EF4-FFF2-40B4-BE49-F238E27FC236}">
                <a16:creationId xmlns:a16="http://schemas.microsoft.com/office/drawing/2014/main" id="{0CFE778D-F084-3A93-B531-3F3079A89D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75309" y="1609746"/>
            <a:ext cx="3282194" cy="3282194"/>
          </a:xfrm>
          <a:prstGeom prst="rect">
            <a:avLst/>
          </a:prstGeom>
          <a:noFill/>
          <a:ln>
            <a:noFill/>
          </a:ln>
        </p:spPr>
      </p:pic>
    </p:spTree>
    <p:extLst>
      <p:ext uri="{BB962C8B-B14F-4D97-AF65-F5344CB8AC3E}">
        <p14:creationId xmlns:p14="http://schemas.microsoft.com/office/powerpoint/2010/main" val="119721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17767860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dirty="0">
                <a:solidFill>
                  <a:schemeClr val="tx1"/>
                </a:solidFill>
                <a:latin typeface="+mj-lt"/>
                <a:cs typeface="+mj-cs"/>
              </a:rPr>
              <a:t>Key Takeaways</a:t>
            </a:r>
            <a:endParaRPr lang="en-US" sz="4400" kern="1200" dirty="0">
              <a:solidFill>
                <a:schemeClr val="tx1"/>
              </a:solidFill>
              <a:latin typeface="+mj-lt"/>
              <a:ea typeface="+mj-ea"/>
              <a:cs typeface="+mj-cs"/>
            </a:endParaRP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838200" y="1825625"/>
            <a:ext cx="10515600" cy="4351338"/>
          </a:xfrm>
        </p:spPr>
        <p:txBody>
          <a:bodyPr vert="horz" lIns="91440" tIns="45720" rIns="91440" bIns="45720" rtlCol="0">
            <a:normAutofit/>
          </a:bodyPr>
          <a:lstStyle/>
          <a:p>
            <a:pPr algn="just"/>
            <a:r>
              <a:rPr lang="en-US" dirty="0">
                <a:solidFill>
                  <a:schemeClr val="tx1"/>
                </a:solidFill>
              </a:rPr>
              <a:t>Funding is available to District Attorneys</a:t>
            </a:r>
          </a:p>
          <a:p>
            <a:pPr lvl="1" algn="just"/>
            <a:endParaRPr lang="en-US" sz="1100" dirty="0">
              <a:solidFill>
                <a:schemeClr val="tx1"/>
              </a:solidFill>
            </a:endParaRPr>
          </a:p>
          <a:p>
            <a:pPr algn="just"/>
            <a:r>
              <a:rPr lang="en-US" dirty="0">
                <a:solidFill>
                  <a:schemeClr val="tx1"/>
                </a:solidFill>
              </a:rPr>
              <a:t>Only request the funding needed</a:t>
            </a:r>
          </a:p>
          <a:p>
            <a:pPr lvl="1" algn="just"/>
            <a:endParaRPr lang="en-US" sz="1100" dirty="0">
              <a:solidFill>
                <a:schemeClr val="tx1"/>
              </a:solidFill>
            </a:endParaRPr>
          </a:p>
          <a:p>
            <a:pPr algn="just"/>
            <a:r>
              <a:rPr lang="en-US" dirty="0">
                <a:solidFill>
                  <a:schemeClr val="tx1"/>
                </a:solidFill>
              </a:rPr>
              <a:t>Review the Disqualification information on page 14 </a:t>
            </a:r>
          </a:p>
          <a:p>
            <a:pPr marL="0" indent="0" algn="just">
              <a:buNone/>
            </a:pPr>
            <a:endParaRPr lang="en-US" sz="1100" dirty="0">
              <a:solidFill>
                <a:schemeClr val="tx1"/>
              </a:solidFill>
            </a:endParaRPr>
          </a:p>
          <a:p>
            <a:pPr algn="just"/>
            <a:r>
              <a:rPr lang="en-US" dirty="0">
                <a:solidFill>
                  <a:schemeClr val="tx1"/>
                </a:solidFill>
              </a:rPr>
              <a:t>Apply prior to 5:00 p.m. (PST) on July 7, 2023</a:t>
            </a:r>
          </a:p>
          <a:p>
            <a:pPr marL="0" indent="0">
              <a:buNone/>
            </a:pPr>
            <a:endParaRPr lang="en-US" sz="2000" dirty="0">
              <a:solidFill>
                <a:schemeClr val="tx1"/>
              </a:solidFill>
            </a:endParaRPr>
          </a:p>
          <a:p>
            <a:endParaRPr lang="en-US" sz="1400" dirty="0">
              <a:solidFill>
                <a:schemeClr val="tx1"/>
              </a:solidFill>
              <a:latin typeface="+mn-lt"/>
              <a:cs typeface="+mn-cs"/>
            </a:endParaRPr>
          </a:p>
        </p:txBody>
      </p:sp>
    </p:spTree>
    <p:extLst>
      <p:ext uri="{BB962C8B-B14F-4D97-AF65-F5344CB8AC3E}">
        <p14:creationId xmlns:p14="http://schemas.microsoft.com/office/powerpoint/2010/main" val="850350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838200" y="624568"/>
            <a:ext cx="3766457" cy="5412920"/>
          </a:xfrm>
        </p:spPr>
        <p:txBody>
          <a:bodyPr vert="horz" lIns="91440" tIns="45720" rIns="91440" bIns="45720" rtlCol="0" anchor="ctr">
            <a:normAutofit/>
          </a:bodyPr>
          <a:lstStyle/>
          <a:p>
            <a:r>
              <a:rPr lang="en-US" sz="4400" kern="1200" dirty="0">
                <a:solidFill>
                  <a:srgbClr val="FFFFFF"/>
                </a:solidFill>
                <a:latin typeface="+mj-lt"/>
                <a:ea typeface="+mj-ea"/>
                <a:cs typeface="+mj-cs"/>
              </a:rPr>
              <a:t>Contact</a:t>
            </a:r>
            <a:br>
              <a:rPr lang="en-US" sz="4400" kern="1200" dirty="0">
                <a:solidFill>
                  <a:srgbClr val="FFFFFF"/>
                </a:solidFill>
                <a:latin typeface="+mj-lt"/>
                <a:ea typeface="+mj-ea"/>
                <a:cs typeface="+mj-cs"/>
              </a:rPr>
            </a:br>
            <a:r>
              <a:rPr lang="en-US" sz="4400" kern="1200" dirty="0">
                <a:solidFill>
                  <a:srgbClr val="FFFFFF"/>
                </a:solidFill>
                <a:latin typeface="+mj-lt"/>
                <a:ea typeface="+mj-ea"/>
                <a:cs typeface="+mj-cs"/>
              </a:rPr>
              <a:t>information</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600700" y="624568"/>
            <a:ext cx="5753098" cy="5412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US" dirty="0">
                <a:solidFill>
                  <a:schemeClr val="tx1"/>
                </a:solidFill>
              </a:rPr>
              <a:t>Organized Retail Theft Vertical Prosecution Grant Program Inbox: </a:t>
            </a:r>
            <a:r>
              <a:rPr lang="en-US" sz="2400" dirty="0">
                <a:solidFill>
                  <a:srgbClr val="0070C0"/>
                </a:solidFill>
                <a:hlinkClick r:id="rId3">
                  <a:extLst>
                    <a:ext uri="{A12FA001-AC4F-418D-AE19-62706E023703}">
                      <ahyp:hlinkClr xmlns:ahyp="http://schemas.microsoft.com/office/drawing/2018/hyperlinkcolor" val="tx"/>
                    </a:ext>
                  </a:extLst>
                </a:hlinkClick>
              </a:rPr>
              <a:t>ORT@bscc.ca.gov</a:t>
            </a:r>
            <a:endParaRPr lang="en-US" sz="1100" dirty="0">
              <a:solidFill>
                <a:schemeClr val="tx1"/>
              </a:solidFill>
            </a:endParaRP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sz="1100" dirty="0">
              <a:solidFill>
                <a:schemeClr val="tx1"/>
              </a:solidFill>
            </a:endParaRPr>
          </a:p>
          <a:p>
            <a:pPr marL="0" indent="0">
              <a:buNone/>
            </a:pPr>
            <a:endParaRPr lang="en-US" dirty="0">
              <a:solidFill>
                <a:schemeClr val="tx1"/>
              </a:solidFill>
              <a:latin typeface="+mn-lt"/>
              <a:cs typeface="+mn-cs"/>
            </a:endParaRPr>
          </a:p>
          <a:p>
            <a:pPr>
              <a:buFont typeface="Arial" panose="020B0604020202020204" pitchFamily="34" charset="0"/>
              <a:buChar char="•"/>
            </a:pPr>
            <a:endParaRPr lang="en-US" dirty="0">
              <a:solidFill>
                <a:schemeClr val="tx1"/>
              </a:solidFill>
              <a:latin typeface="+mn-lt"/>
              <a:cs typeface="+mn-cs"/>
            </a:endParaRPr>
          </a:p>
          <a:p>
            <a:pPr marL="0">
              <a:buFont typeface="Arial" panose="020B0604020202020204" pitchFamily="34" charset="0"/>
              <a:buChar char="•"/>
            </a:pPr>
            <a:endParaRPr lang="en-US" dirty="0">
              <a:solidFill>
                <a:schemeClr val="tx1"/>
              </a:solidFill>
              <a:latin typeface="+mn-lt"/>
              <a:cs typeface="+mn-cs"/>
            </a:endParaRPr>
          </a:p>
        </p:txBody>
      </p:sp>
    </p:spTree>
    <p:extLst>
      <p:ext uri="{BB962C8B-B14F-4D97-AF65-F5344CB8AC3E}">
        <p14:creationId xmlns:p14="http://schemas.microsoft.com/office/powerpoint/2010/main" val="931847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kern="1200" dirty="0">
                <a:solidFill>
                  <a:schemeClr val="tx1"/>
                </a:solidFill>
              </a:rPr>
              <a:t>Key Dates</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a:bodyPr>
          <a:lstStyle/>
          <a:p>
            <a:pPr algn="just"/>
            <a:r>
              <a:rPr lang="en-US" dirty="0">
                <a:solidFill>
                  <a:schemeClr val="tx1"/>
                </a:solidFill>
              </a:rPr>
              <a:t>Request for Proposal (RFP) Released - April 14, 2023</a:t>
            </a:r>
          </a:p>
          <a:p>
            <a:pPr algn="just"/>
            <a:endParaRPr lang="en-US" sz="1100" dirty="0">
              <a:solidFill>
                <a:schemeClr val="tx1"/>
              </a:solidFill>
            </a:endParaRPr>
          </a:p>
          <a:p>
            <a:pPr algn="just"/>
            <a:r>
              <a:rPr lang="en-US" dirty="0">
                <a:solidFill>
                  <a:schemeClr val="tx1"/>
                </a:solidFill>
              </a:rPr>
              <a:t>Bidders’ Conference - May 10, 2023</a:t>
            </a:r>
          </a:p>
          <a:p>
            <a:pPr algn="just"/>
            <a:endParaRPr lang="en-US" sz="1100" dirty="0">
              <a:solidFill>
                <a:schemeClr val="tx1"/>
              </a:solidFill>
            </a:endParaRPr>
          </a:p>
          <a:p>
            <a:pPr algn="just"/>
            <a:r>
              <a:rPr lang="en-US" dirty="0">
                <a:solidFill>
                  <a:schemeClr val="tx1"/>
                </a:solidFill>
              </a:rPr>
              <a:t>Non-Binding Letters of Intent Due May 15, 2023</a:t>
            </a:r>
          </a:p>
          <a:p>
            <a:pPr algn="just"/>
            <a:endParaRPr lang="en-US" sz="1200" dirty="0">
              <a:solidFill>
                <a:schemeClr val="tx1"/>
              </a:solidFill>
            </a:endParaRPr>
          </a:p>
          <a:p>
            <a:pPr algn="just"/>
            <a:r>
              <a:rPr lang="en-US" dirty="0">
                <a:solidFill>
                  <a:schemeClr val="tx1"/>
                </a:solidFill>
              </a:rPr>
              <a:t>Proposals Due </a:t>
            </a:r>
            <a:r>
              <a:rPr lang="en-US" b="1" u="sng" dirty="0">
                <a:solidFill>
                  <a:srgbClr val="FF0000"/>
                </a:solidFill>
              </a:rPr>
              <a:t>July 7, 2023, by 5:00 p.m. (PST)</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20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44A3B24-A730-4EBD-A3AD-49896CCF7361}"/>
              </a:ext>
            </a:extLst>
          </p:cNvPr>
          <p:cNvSpPr>
            <a:spLocks noGrp="1"/>
          </p:cNvSpPr>
          <p:nvPr>
            <p:ph type="title"/>
          </p:nvPr>
        </p:nvSpPr>
        <p:spPr>
          <a:xfrm>
            <a:off x="1043631" y="809898"/>
            <a:ext cx="9942716" cy="1554480"/>
          </a:xfrm>
        </p:spPr>
        <p:txBody>
          <a:bodyPr vert="horz" lIns="91440" tIns="45720" rIns="91440" bIns="45720" rtlCol="0" anchor="ctr">
            <a:normAutofit/>
          </a:bodyPr>
          <a:lstStyle/>
          <a:p>
            <a:r>
              <a:rPr lang="en-US" sz="4400" kern="1200" dirty="0">
                <a:solidFill>
                  <a:schemeClr val="tx1"/>
                </a:solidFill>
                <a:latin typeface="+mj-lt"/>
                <a:ea typeface="+mj-ea"/>
                <a:cs typeface="+mj-cs"/>
              </a:rPr>
              <a:t>General Information</a:t>
            </a:r>
          </a:p>
        </p:txBody>
      </p:sp>
      <p:sp>
        <p:nvSpPr>
          <p:cNvPr id="3" name="Content Placeholder 2">
            <a:extLst>
              <a:ext uri="{FF2B5EF4-FFF2-40B4-BE49-F238E27FC236}">
                <a16:creationId xmlns:a16="http://schemas.microsoft.com/office/drawing/2014/main" id="{EF1A02B1-F66C-4B72-8C8E-F40170C961AD}"/>
              </a:ext>
            </a:extLst>
          </p:cNvPr>
          <p:cNvSpPr>
            <a:spLocks noGrp="1"/>
          </p:cNvSpPr>
          <p:nvPr>
            <p:ph type="body" idx="4294967295"/>
          </p:nvPr>
        </p:nvSpPr>
        <p:spPr>
          <a:xfrm>
            <a:off x="1045028" y="3017522"/>
            <a:ext cx="9941319" cy="3124658"/>
          </a:xfrm>
        </p:spPr>
        <p:txBody>
          <a:bodyPr vert="horz" lIns="91440" tIns="45720" rIns="91440" bIns="45720" rtlCol="0" anchor="ctr">
            <a:normAutofit lnSpcReduction="10000"/>
          </a:bodyPr>
          <a:lstStyle/>
          <a:p>
            <a:pPr algn="just"/>
            <a:r>
              <a:rPr lang="en-US" dirty="0">
                <a:solidFill>
                  <a:schemeClr val="tx1"/>
                </a:solidFill>
              </a:rPr>
              <a:t>A copy of this PowerPoint Presentation and Recording will be posted at: </a:t>
            </a:r>
            <a:r>
              <a:rPr lang="en-US" dirty="0">
                <a:solidFill>
                  <a:schemeClr val="accent2"/>
                </a:solidFill>
                <a:hlinkClick r:id="rId3">
                  <a:extLst>
                    <a:ext uri="{A12FA001-AC4F-418D-AE19-62706E023703}">
                      <ahyp:hlinkClr xmlns:ahyp="http://schemas.microsoft.com/office/drawing/2018/hyperlinkcolor" val="tx"/>
                    </a:ext>
                  </a:extLst>
                </a:hlinkClick>
              </a:rPr>
              <a:t>https://www.bscc.ca.gov/organized-retail-theft-vertical-prosecution-grant-program/</a:t>
            </a:r>
            <a:endParaRPr lang="en-US" dirty="0">
              <a:solidFill>
                <a:schemeClr val="accent2"/>
              </a:solidFill>
            </a:endParaRPr>
          </a:p>
          <a:p>
            <a:pPr marL="0" indent="0" algn="just">
              <a:buNone/>
            </a:pPr>
            <a:endParaRPr lang="en-US" sz="1100" dirty="0">
              <a:solidFill>
                <a:schemeClr val="tx1"/>
              </a:solidFill>
            </a:endParaRPr>
          </a:p>
          <a:p>
            <a:pPr algn="just"/>
            <a:r>
              <a:rPr lang="en-US" dirty="0">
                <a:solidFill>
                  <a:schemeClr val="tx1"/>
                </a:solidFill>
              </a:rPr>
              <a:t>A Frequently Asked Questions (FAQ) document will be posted at: </a:t>
            </a:r>
            <a:r>
              <a:rPr lang="en-US" dirty="0">
                <a:solidFill>
                  <a:schemeClr val="accent2"/>
                </a:solidFill>
                <a:hlinkClick r:id="rId3">
                  <a:extLst>
                    <a:ext uri="{A12FA001-AC4F-418D-AE19-62706E023703}">
                      <ahyp:hlinkClr xmlns:ahyp="http://schemas.microsoft.com/office/drawing/2018/hyperlinkcolor" val="tx"/>
                    </a:ext>
                  </a:extLst>
                </a:hlinkClick>
              </a:rPr>
              <a:t>https://www.bscc.ca.gov/organized-retail-theft-vertical-prosecution-grant-program/</a:t>
            </a:r>
            <a:endParaRPr lang="en-US" dirty="0">
              <a:solidFill>
                <a:schemeClr val="accent2"/>
              </a:solidFill>
            </a:endParaRPr>
          </a:p>
          <a:p>
            <a:pPr marL="0" indent="0" algn="just">
              <a:buNone/>
            </a:pPr>
            <a:endParaRPr lang="en-US" sz="1200" dirty="0">
              <a:solidFill>
                <a:schemeClr val="tx1"/>
              </a:solidFill>
            </a:endParaRPr>
          </a:p>
          <a:p>
            <a:pPr algn="just"/>
            <a:r>
              <a:rPr lang="en-US" dirty="0">
                <a:solidFill>
                  <a:schemeClr val="tx1"/>
                </a:solidFill>
              </a:rPr>
              <a:t>Questions may be submitted to: </a:t>
            </a:r>
            <a:r>
              <a:rPr lang="en-US" dirty="0">
                <a:solidFill>
                  <a:srgbClr val="0070C0"/>
                </a:solidFill>
                <a:hlinkClick r:id="rId4">
                  <a:extLst>
                    <a:ext uri="{A12FA001-AC4F-418D-AE19-62706E023703}">
                      <ahyp:hlinkClr xmlns:ahyp="http://schemas.microsoft.com/office/drawing/2018/hyperlinkcolor" val="tx"/>
                    </a:ext>
                  </a:extLst>
                </a:hlinkClick>
              </a:rPr>
              <a:t>ORT@bscc.ca.gov</a:t>
            </a:r>
            <a:endParaRPr lang="en-US" dirty="0">
              <a:solidFill>
                <a:srgbClr val="0070C0"/>
              </a:solidFill>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47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19E768-CD24-4148-A195-4B1D2B5CEF52}"/>
              </a:ext>
            </a:extLst>
          </p:cNvPr>
          <p:cNvSpPr>
            <a:spLocks noGrp="1"/>
          </p:cNvSpPr>
          <p:nvPr>
            <p:ph type="title"/>
          </p:nvPr>
        </p:nvSpPr>
        <p:spPr>
          <a:xfrm>
            <a:off x="393039" y="1020795"/>
            <a:ext cx="4732633" cy="1444275"/>
          </a:xfrm>
        </p:spPr>
        <p:txBody>
          <a:bodyPr/>
          <a:lstStyle/>
          <a:p>
            <a:r>
              <a:rPr lang="en-US" dirty="0"/>
              <a:t>Questions</a:t>
            </a:r>
          </a:p>
        </p:txBody>
      </p:sp>
      <p:sp>
        <p:nvSpPr>
          <p:cNvPr id="11" name="Text Placeholder 2">
            <a:extLst>
              <a:ext uri="{FF2B5EF4-FFF2-40B4-BE49-F238E27FC236}">
                <a16:creationId xmlns:a16="http://schemas.microsoft.com/office/drawing/2014/main" id="{3B304A74-0565-467A-B16C-4A2843092DBF}"/>
              </a:ext>
            </a:extLst>
          </p:cNvPr>
          <p:cNvSpPr txBox="1">
            <a:spLocks/>
          </p:cNvSpPr>
          <p:nvPr/>
        </p:nvSpPr>
        <p:spPr>
          <a:xfrm>
            <a:off x="5410899" y="1363066"/>
            <a:ext cx="6571994" cy="2817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5">
                  <a:lumMod val="50000"/>
                </a:schemeClr>
              </a:buClr>
              <a:buSzPct val="110000"/>
              <a:buFont typeface="Calibri" panose="020F050202020403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5">
                  <a:lumMod val="50000"/>
                </a:schemeClr>
              </a:buClr>
              <a:buSzPct val="110000"/>
              <a:buFont typeface="Calibri" panose="020F050202020403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900" dirty="0"/>
              <a:t>?</a:t>
            </a:r>
          </a:p>
          <a:p>
            <a:pPr marL="0" indent="0">
              <a:buNone/>
            </a:pPr>
            <a:endParaRPr lang="en-US" sz="2800" dirty="0"/>
          </a:p>
        </p:txBody>
      </p:sp>
    </p:spTree>
    <p:extLst>
      <p:ext uri="{BB962C8B-B14F-4D97-AF65-F5344CB8AC3E}">
        <p14:creationId xmlns:p14="http://schemas.microsoft.com/office/powerpoint/2010/main" val="2472451633"/>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468121_Coastal presentation_RVA_v5" id="{5B652A6C-03CB-4457-ADFC-1C5BB6605FEF}" vid="{F00112C4-F9F0-4BD0-BC95-5242C8B0F7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AA52280E36FE48B5BF94067352C515" ma:contentTypeVersion="5" ma:contentTypeDescription="Create a new document." ma:contentTypeScope="" ma:versionID="81c6db81eb1f107c7f2a2f8bebdf5f51">
  <xsd:schema xmlns:xsd="http://www.w3.org/2001/XMLSchema" xmlns:xs="http://www.w3.org/2001/XMLSchema" xmlns:p="http://schemas.microsoft.com/office/2006/metadata/properties" xmlns:ns3="e9465745-ff55-4bfb-821e-f5cfb143d2a1" xmlns:ns4="a254406a-9dc9-48b9-b667-ba8ecf75e8c3" targetNamespace="http://schemas.microsoft.com/office/2006/metadata/properties" ma:root="true" ma:fieldsID="f39d0f3a21951b3ec6c0458ee10e33d1" ns3:_="" ns4:_="">
    <xsd:import namespace="e9465745-ff55-4bfb-821e-f5cfb143d2a1"/>
    <xsd:import namespace="a254406a-9dc9-48b9-b667-ba8ecf75e8c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465745-ff55-4bfb-821e-f5cfb143d2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54406a-9dc9-48b9-b667-ba8ecf75e8c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46D58D-B27D-4B23-AEA1-AE974AB62218}">
  <ds:schemaRefs>
    <ds:schemaRef ds:uri="http://schemas.microsoft.com/sharepoint/v3/contenttype/forms"/>
  </ds:schemaRefs>
</ds:datastoreItem>
</file>

<file path=customXml/itemProps2.xml><?xml version="1.0" encoding="utf-8"?>
<ds:datastoreItem xmlns:ds="http://schemas.openxmlformats.org/officeDocument/2006/customXml" ds:itemID="{20591D45-5ACB-474B-9E7C-0C5D045A8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465745-ff55-4bfb-821e-f5cfb143d2a1"/>
    <ds:schemaRef ds:uri="a254406a-9dc9-48b9-b667-ba8ecf75e8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0CE401-796E-4493-905E-4DDA5AF62AB4}">
  <ds:schemaRefs>
    <ds:schemaRef ds:uri="http://purl.org/dc/dcmitype/"/>
    <ds:schemaRef ds:uri="http://www.w3.org/XML/1998/namespace"/>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a254406a-9dc9-48b9-b667-ba8ecf75e8c3"/>
    <ds:schemaRef ds:uri="e9465745-ff55-4bfb-821e-f5cfb143d2a1"/>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3842</Words>
  <Application>Microsoft Office PowerPoint</Application>
  <PresentationFormat>Widescreen</PresentationFormat>
  <Paragraphs>591</Paragraphs>
  <Slides>62</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Arial Narrow</vt:lpstr>
      <vt:lpstr>Calibri</vt:lpstr>
      <vt:lpstr>Courier New</vt:lpstr>
      <vt:lpstr>Symbol</vt:lpstr>
      <vt:lpstr>Times New Roman</vt:lpstr>
      <vt:lpstr>Office Theme</vt:lpstr>
      <vt:lpstr>Board of State and Community Corrections (BSCC) Organized Retail Theft Vertical Prosecution Grant Program  Bidders’ Conference </vt:lpstr>
      <vt:lpstr>Welcome and Introductions</vt:lpstr>
      <vt:lpstr>Agenda</vt:lpstr>
      <vt:lpstr>BSCC Overview</vt:lpstr>
      <vt:lpstr>BSCC Divisions</vt:lpstr>
      <vt:lpstr>Organized Retail Theft Vertical Prosecution Grant Program</vt:lpstr>
      <vt:lpstr>Key Dates</vt:lpstr>
      <vt:lpstr>General Information</vt:lpstr>
      <vt:lpstr>Questions</vt:lpstr>
      <vt:lpstr>Review of Key RFP Components</vt:lpstr>
      <vt:lpstr>Grant Purpose</vt:lpstr>
      <vt:lpstr>Vertical Prosecution </vt:lpstr>
      <vt:lpstr>Legislative Requirements (AB 178)</vt:lpstr>
      <vt:lpstr>Legislative Requirements (Cont’d)</vt:lpstr>
      <vt:lpstr>Eligibility </vt:lpstr>
      <vt:lpstr>Grant Period </vt:lpstr>
      <vt:lpstr>Non-Governmental Organizations (NGOs)</vt:lpstr>
      <vt:lpstr>Funding</vt:lpstr>
      <vt:lpstr>Funding Thresholds</vt:lpstr>
      <vt:lpstr>Eligible Funding Activities</vt:lpstr>
      <vt:lpstr>Funding Requests</vt:lpstr>
      <vt:lpstr>Questions</vt:lpstr>
      <vt:lpstr>Budget Attachment Overview</vt:lpstr>
      <vt:lpstr>Budget Attachment Location</vt:lpstr>
      <vt:lpstr>Budget Attachment Location (Cont’d)</vt:lpstr>
      <vt:lpstr>Budget Attachment - Instructions Tab</vt:lpstr>
      <vt:lpstr>Budget Attachment - Project Budget Tab</vt:lpstr>
      <vt:lpstr>Completing the Project Budget Tab</vt:lpstr>
      <vt:lpstr>Saving the Budget Attachment</vt:lpstr>
      <vt:lpstr>PowerPoint Presentation</vt:lpstr>
      <vt:lpstr>Questions</vt:lpstr>
      <vt:lpstr>General Grant Requirements</vt:lpstr>
      <vt:lpstr>General Grant Requirements (Cont’d)</vt:lpstr>
      <vt:lpstr>General Grant Requirements (Cont’d)</vt:lpstr>
      <vt:lpstr>Overview of the RFP Process</vt:lpstr>
      <vt:lpstr>Disqualification</vt:lpstr>
      <vt:lpstr>Disqualification (Continued)</vt:lpstr>
      <vt:lpstr>Questions</vt:lpstr>
      <vt:lpstr>Proposal Rating Factors &amp; Process  </vt:lpstr>
      <vt:lpstr>Request for Proposal (RFP) Process</vt:lpstr>
      <vt:lpstr>Scoring Panel</vt:lpstr>
      <vt:lpstr>Rating Factors and Scores</vt:lpstr>
      <vt:lpstr>Proposal Rating Process</vt:lpstr>
      <vt:lpstr>Rating Factors</vt:lpstr>
      <vt:lpstr>Rating Factor: Project Need</vt:lpstr>
      <vt:lpstr>Rating Factor: Project  Description </vt:lpstr>
      <vt:lpstr>Rating Factor: Project Organizational Capacity and Coordination </vt:lpstr>
      <vt:lpstr>Rating Factor: Project Evaluation and Monitoring</vt:lpstr>
      <vt:lpstr>Rating Factor: Project Budget</vt:lpstr>
      <vt:lpstr>Project Work Plan</vt:lpstr>
      <vt:lpstr>Questions</vt:lpstr>
      <vt:lpstr>Proposal Submission Process  </vt:lpstr>
      <vt:lpstr>BSCC-Submittable  </vt:lpstr>
      <vt:lpstr>Submission Steps </vt:lpstr>
      <vt:lpstr>*Asterisks  </vt:lpstr>
      <vt:lpstr>Character Limits  </vt:lpstr>
      <vt:lpstr>Upload Attachments</vt:lpstr>
      <vt:lpstr>Attachments</vt:lpstr>
      <vt:lpstr>Ready To Apply  </vt:lpstr>
      <vt:lpstr>Questions</vt:lpstr>
      <vt:lpstr>Key Takeaways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2020-09-09T23:25:33Z</dcterms:created>
  <dcterms:modified xsi:type="dcterms:W3CDTF">2023-05-05T18:07:40Z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0x010100CBAA52280E36FE48B5BF94067352C515</vt:lpwstr>
  </property>
</Properties>
</file>