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1"/>
  </p:notesMasterIdLst>
  <p:handoutMasterIdLst>
    <p:handoutMasterId r:id="rId72"/>
  </p:handoutMasterIdLst>
  <p:sldIdLst>
    <p:sldId id="309" r:id="rId5"/>
    <p:sldId id="264" r:id="rId6"/>
    <p:sldId id="329" r:id="rId7"/>
    <p:sldId id="298" r:id="rId8"/>
    <p:sldId id="327" r:id="rId9"/>
    <p:sldId id="331" r:id="rId10"/>
    <p:sldId id="335" r:id="rId11"/>
    <p:sldId id="334" r:id="rId12"/>
    <p:sldId id="458" r:id="rId13"/>
    <p:sldId id="469" r:id="rId14"/>
    <p:sldId id="339" r:id="rId15"/>
    <p:sldId id="518" r:id="rId16"/>
    <p:sldId id="519" r:id="rId17"/>
    <p:sldId id="351" r:id="rId18"/>
    <p:sldId id="514" r:id="rId19"/>
    <p:sldId id="534" r:id="rId20"/>
    <p:sldId id="520" r:id="rId21"/>
    <p:sldId id="533" r:id="rId22"/>
    <p:sldId id="536" r:id="rId23"/>
    <p:sldId id="537" r:id="rId24"/>
    <p:sldId id="538" r:id="rId25"/>
    <p:sldId id="535" r:id="rId26"/>
    <p:sldId id="491" r:id="rId27"/>
    <p:sldId id="447" r:id="rId28"/>
    <p:sldId id="497" r:id="rId29"/>
    <p:sldId id="494" r:id="rId30"/>
    <p:sldId id="450" r:id="rId31"/>
    <p:sldId id="525" r:id="rId32"/>
    <p:sldId id="526" r:id="rId33"/>
    <p:sldId id="527" r:id="rId34"/>
    <p:sldId id="528" r:id="rId35"/>
    <p:sldId id="529" r:id="rId36"/>
    <p:sldId id="489" r:id="rId37"/>
    <p:sldId id="490" r:id="rId38"/>
    <p:sldId id="459" r:id="rId39"/>
    <p:sldId id="530" r:id="rId40"/>
    <p:sldId id="472" r:id="rId41"/>
    <p:sldId id="531" r:id="rId42"/>
    <p:sldId id="474" r:id="rId43"/>
    <p:sldId id="471" r:id="rId44"/>
    <p:sldId id="455" r:id="rId45"/>
    <p:sldId id="464" r:id="rId46"/>
    <p:sldId id="463" r:id="rId47"/>
    <p:sldId id="502" r:id="rId48"/>
    <p:sldId id="503" r:id="rId49"/>
    <p:sldId id="504" r:id="rId50"/>
    <p:sldId id="506" r:id="rId51"/>
    <p:sldId id="505" r:id="rId52"/>
    <p:sldId id="507" r:id="rId53"/>
    <p:sldId id="508" r:id="rId54"/>
    <p:sldId id="509" r:id="rId55"/>
    <p:sldId id="532" r:id="rId56"/>
    <p:sldId id="510" r:id="rId57"/>
    <p:sldId id="511" r:id="rId58"/>
    <p:sldId id="466" r:id="rId59"/>
    <p:sldId id="465" r:id="rId60"/>
    <p:sldId id="475" r:id="rId61"/>
    <p:sldId id="468" r:id="rId62"/>
    <p:sldId id="476" r:id="rId63"/>
    <p:sldId id="477" r:id="rId64"/>
    <p:sldId id="454" r:id="rId65"/>
    <p:sldId id="478" r:id="rId66"/>
    <p:sldId id="480" r:id="rId67"/>
    <p:sldId id="467" r:id="rId68"/>
    <p:sldId id="481" r:id="rId69"/>
    <p:sldId id="4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5A5A5"/>
    <a:srgbClr val="1F4388"/>
    <a:srgbClr val="404040"/>
    <a:srgbClr val="7030A0"/>
    <a:srgbClr val="00B0F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7427" autoAdjust="0"/>
  </p:normalViewPr>
  <p:slideViewPr>
    <p:cSldViewPr snapToGrid="0" showGuides="1">
      <p:cViewPr varScale="1">
        <p:scale>
          <a:sx n="96" d="100"/>
          <a:sy n="96" d="100"/>
        </p:scale>
        <p:origin x="270" y="84"/>
      </p:cViewPr>
      <p:guideLst>
        <p:guide orient="horz" pos="2160"/>
        <p:guide pos="3840"/>
      </p:guideLst>
    </p:cSldViewPr>
  </p:slideViewPr>
  <p:outlineViewPr>
    <p:cViewPr>
      <p:scale>
        <a:sx n="33" d="100"/>
        <a:sy n="33" d="100"/>
      </p:scale>
      <p:origin x="0" y="-3006"/>
    </p:cViewPr>
  </p:outlineViewPr>
  <p:notesTextViewPr>
    <p:cViewPr>
      <p:scale>
        <a:sx n="3" d="2"/>
        <a:sy n="3" d="2"/>
      </p:scale>
      <p:origin x="0" y="0"/>
    </p:cViewPr>
  </p:notesTextViewPr>
  <p:sorterViewPr>
    <p:cViewPr>
      <p:scale>
        <a:sx n="114" d="100"/>
        <a:sy n="114" d="100"/>
      </p:scale>
      <p:origin x="0" y="-1476"/>
    </p:cViewPr>
  </p:sorterViewPr>
  <p:notesViewPr>
    <p:cSldViewPr snapToGrid="0" showGuides="1">
      <p:cViewPr>
        <p:scale>
          <a:sx n="50" d="100"/>
          <a:sy n="50" d="100"/>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5/5/2023</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5/5/2023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dirty="0"/>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10</a:t>
            </a:fld>
            <a:endParaRPr lang="en-US" noProof="0" dirty="0"/>
          </a:p>
        </p:txBody>
      </p:sp>
    </p:spTree>
    <p:extLst>
      <p:ext uri="{BB962C8B-B14F-4D97-AF65-F5344CB8AC3E}">
        <p14:creationId xmlns:p14="http://schemas.microsoft.com/office/powerpoint/2010/main" val="55447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11</a:t>
            </a:fld>
            <a:endParaRPr lang="en-US" noProof="0" dirty="0"/>
          </a:p>
        </p:txBody>
      </p:sp>
    </p:spTree>
    <p:extLst>
      <p:ext uri="{BB962C8B-B14F-4D97-AF65-F5344CB8AC3E}">
        <p14:creationId xmlns:p14="http://schemas.microsoft.com/office/powerpoint/2010/main" val="316775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14</a:t>
            </a:fld>
            <a:endParaRPr lang="en-US" noProof="0" dirty="0"/>
          </a:p>
        </p:txBody>
      </p:sp>
    </p:spTree>
    <p:extLst>
      <p:ext uri="{BB962C8B-B14F-4D97-AF65-F5344CB8AC3E}">
        <p14:creationId xmlns:p14="http://schemas.microsoft.com/office/powerpoint/2010/main" val="390624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15</a:t>
            </a:fld>
            <a:endParaRPr lang="en-US" noProof="0" dirty="0"/>
          </a:p>
        </p:txBody>
      </p:sp>
    </p:spTree>
    <p:extLst>
      <p:ext uri="{BB962C8B-B14F-4D97-AF65-F5344CB8AC3E}">
        <p14:creationId xmlns:p14="http://schemas.microsoft.com/office/powerpoint/2010/main" val="271606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16</a:t>
            </a:fld>
            <a:endParaRPr lang="en-US" noProof="0" dirty="0"/>
          </a:p>
        </p:txBody>
      </p:sp>
    </p:spTree>
    <p:extLst>
      <p:ext uri="{BB962C8B-B14F-4D97-AF65-F5344CB8AC3E}">
        <p14:creationId xmlns:p14="http://schemas.microsoft.com/office/powerpoint/2010/main" val="105083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18</a:t>
            </a:fld>
            <a:endParaRPr lang="en-US" noProof="0" dirty="0"/>
          </a:p>
        </p:txBody>
      </p:sp>
    </p:spTree>
    <p:extLst>
      <p:ext uri="{BB962C8B-B14F-4D97-AF65-F5344CB8AC3E}">
        <p14:creationId xmlns:p14="http://schemas.microsoft.com/office/powerpoint/2010/main" val="231915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19</a:t>
            </a:fld>
            <a:endParaRPr lang="en-US" noProof="0" dirty="0"/>
          </a:p>
        </p:txBody>
      </p:sp>
    </p:spTree>
    <p:extLst>
      <p:ext uri="{BB962C8B-B14F-4D97-AF65-F5344CB8AC3E}">
        <p14:creationId xmlns:p14="http://schemas.microsoft.com/office/powerpoint/2010/main" val="349858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20</a:t>
            </a:fld>
            <a:endParaRPr lang="en-US" noProof="0" dirty="0"/>
          </a:p>
        </p:txBody>
      </p:sp>
    </p:spTree>
    <p:extLst>
      <p:ext uri="{BB962C8B-B14F-4D97-AF65-F5344CB8AC3E}">
        <p14:creationId xmlns:p14="http://schemas.microsoft.com/office/powerpoint/2010/main" val="274724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21</a:t>
            </a:fld>
            <a:endParaRPr lang="en-US" noProof="0" dirty="0"/>
          </a:p>
        </p:txBody>
      </p:sp>
    </p:spTree>
    <p:extLst>
      <p:ext uri="{BB962C8B-B14F-4D97-AF65-F5344CB8AC3E}">
        <p14:creationId xmlns:p14="http://schemas.microsoft.com/office/powerpoint/2010/main" val="288502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22</a:t>
            </a:fld>
            <a:endParaRPr lang="en-US" noProof="0" dirty="0"/>
          </a:p>
        </p:txBody>
      </p:sp>
    </p:spTree>
    <p:extLst>
      <p:ext uri="{BB962C8B-B14F-4D97-AF65-F5344CB8AC3E}">
        <p14:creationId xmlns:p14="http://schemas.microsoft.com/office/powerpoint/2010/main" val="398754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a:t>
            </a:fld>
            <a:endParaRPr lang="en-US" noProof="0" dirty="0"/>
          </a:p>
        </p:txBody>
      </p:sp>
    </p:spTree>
    <p:extLst>
      <p:ext uri="{BB962C8B-B14F-4D97-AF65-F5344CB8AC3E}">
        <p14:creationId xmlns:p14="http://schemas.microsoft.com/office/powerpoint/2010/main" val="42952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23</a:t>
            </a:fld>
            <a:endParaRPr lang="en-US" noProof="0" dirty="0"/>
          </a:p>
        </p:txBody>
      </p:sp>
    </p:spTree>
    <p:extLst>
      <p:ext uri="{BB962C8B-B14F-4D97-AF65-F5344CB8AC3E}">
        <p14:creationId xmlns:p14="http://schemas.microsoft.com/office/powerpoint/2010/main" val="1821202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24</a:t>
            </a:fld>
            <a:endParaRPr lang="en-US" noProof="0" dirty="0"/>
          </a:p>
        </p:txBody>
      </p:sp>
    </p:spTree>
    <p:extLst>
      <p:ext uri="{BB962C8B-B14F-4D97-AF65-F5344CB8AC3E}">
        <p14:creationId xmlns:p14="http://schemas.microsoft.com/office/powerpoint/2010/main" val="88506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25</a:t>
            </a:fld>
            <a:endParaRPr lang="en-US" noProof="0" dirty="0"/>
          </a:p>
        </p:txBody>
      </p:sp>
    </p:spTree>
    <p:extLst>
      <p:ext uri="{BB962C8B-B14F-4D97-AF65-F5344CB8AC3E}">
        <p14:creationId xmlns:p14="http://schemas.microsoft.com/office/powerpoint/2010/main" val="59632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26</a:t>
            </a:fld>
            <a:endParaRPr lang="en-US" noProof="0" dirty="0"/>
          </a:p>
        </p:txBody>
      </p:sp>
    </p:spTree>
    <p:extLst>
      <p:ext uri="{BB962C8B-B14F-4D97-AF65-F5344CB8AC3E}">
        <p14:creationId xmlns:p14="http://schemas.microsoft.com/office/powerpoint/2010/main" val="47602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27</a:t>
            </a:fld>
            <a:endParaRPr lang="en-US" noProof="0" dirty="0"/>
          </a:p>
        </p:txBody>
      </p:sp>
    </p:spTree>
    <p:extLst>
      <p:ext uri="{BB962C8B-B14F-4D97-AF65-F5344CB8AC3E}">
        <p14:creationId xmlns:p14="http://schemas.microsoft.com/office/powerpoint/2010/main" val="805953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28</a:t>
            </a:fld>
            <a:endParaRPr lang="en-US" noProof="0" dirty="0"/>
          </a:p>
        </p:txBody>
      </p:sp>
    </p:spTree>
    <p:extLst>
      <p:ext uri="{BB962C8B-B14F-4D97-AF65-F5344CB8AC3E}">
        <p14:creationId xmlns:p14="http://schemas.microsoft.com/office/powerpoint/2010/main" val="2443347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29</a:t>
            </a:fld>
            <a:endParaRPr lang="en-US" noProof="0" dirty="0"/>
          </a:p>
        </p:txBody>
      </p:sp>
    </p:spTree>
    <p:extLst>
      <p:ext uri="{BB962C8B-B14F-4D97-AF65-F5344CB8AC3E}">
        <p14:creationId xmlns:p14="http://schemas.microsoft.com/office/powerpoint/2010/main" val="3863957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30</a:t>
            </a:fld>
            <a:endParaRPr lang="en-US" noProof="0" dirty="0"/>
          </a:p>
        </p:txBody>
      </p:sp>
    </p:spTree>
    <p:extLst>
      <p:ext uri="{BB962C8B-B14F-4D97-AF65-F5344CB8AC3E}">
        <p14:creationId xmlns:p14="http://schemas.microsoft.com/office/powerpoint/2010/main" val="269816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31</a:t>
            </a:fld>
            <a:endParaRPr lang="en-US" noProof="0" dirty="0"/>
          </a:p>
        </p:txBody>
      </p:sp>
    </p:spTree>
    <p:extLst>
      <p:ext uri="{BB962C8B-B14F-4D97-AF65-F5344CB8AC3E}">
        <p14:creationId xmlns:p14="http://schemas.microsoft.com/office/powerpoint/2010/main" val="285071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41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a:t>
            </a:fld>
            <a:endParaRPr lang="en-US" noProof="0" dirty="0"/>
          </a:p>
        </p:txBody>
      </p:sp>
    </p:spTree>
    <p:extLst>
      <p:ext uri="{BB962C8B-B14F-4D97-AF65-F5344CB8AC3E}">
        <p14:creationId xmlns:p14="http://schemas.microsoft.com/office/powerpoint/2010/main" val="2416730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172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35</a:t>
            </a:fld>
            <a:endParaRPr lang="en-US" noProof="0" dirty="0"/>
          </a:p>
        </p:txBody>
      </p:sp>
    </p:spTree>
    <p:extLst>
      <p:ext uri="{BB962C8B-B14F-4D97-AF65-F5344CB8AC3E}">
        <p14:creationId xmlns:p14="http://schemas.microsoft.com/office/powerpoint/2010/main" val="4161741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36</a:t>
            </a:fld>
            <a:endParaRPr lang="en-US" noProof="0" dirty="0"/>
          </a:p>
        </p:txBody>
      </p:sp>
    </p:spTree>
    <p:extLst>
      <p:ext uri="{BB962C8B-B14F-4D97-AF65-F5344CB8AC3E}">
        <p14:creationId xmlns:p14="http://schemas.microsoft.com/office/powerpoint/2010/main" val="4155415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37</a:t>
            </a:fld>
            <a:endParaRPr lang="en-US" noProof="0" dirty="0"/>
          </a:p>
        </p:txBody>
      </p:sp>
    </p:spTree>
    <p:extLst>
      <p:ext uri="{BB962C8B-B14F-4D97-AF65-F5344CB8AC3E}">
        <p14:creationId xmlns:p14="http://schemas.microsoft.com/office/powerpoint/2010/main" val="1955854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38</a:t>
            </a:fld>
            <a:endParaRPr lang="en-US" noProof="0" dirty="0"/>
          </a:p>
        </p:txBody>
      </p:sp>
    </p:spTree>
    <p:extLst>
      <p:ext uri="{BB962C8B-B14F-4D97-AF65-F5344CB8AC3E}">
        <p14:creationId xmlns:p14="http://schemas.microsoft.com/office/powerpoint/2010/main" val="173183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39</a:t>
            </a:fld>
            <a:endParaRPr lang="en-US" noProof="0" dirty="0"/>
          </a:p>
        </p:txBody>
      </p:sp>
    </p:spTree>
    <p:extLst>
      <p:ext uri="{BB962C8B-B14F-4D97-AF65-F5344CB8AC3E}">
        <p14:creationId xmlns:p14="http://schemas.microsoft.com/office/powerpoint/2010/main" val="3938384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40</a:t>
            </a:fld>
            <a:endParaRPr lang="en-US" noProof="0" dirty="0"/>
          </a:p>
        </p:txBody>
      </p:sp>
    </p:spTree>
    <p:extLst>
      <p:ext uri="{BB962C8B-B14F-4D97-AF65-F5344CB8AC3E}">
        <p14:creationId xmlns:p14="http://schemas.microsoft.com/office/powerpoint/2010/main" val="3829539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41</a:t>
            </a:fld>
            <a:endParaRPr lang="en-US" noProof="0" dirty="0"/>
          </a:p>
        </p:txBody>
      </p:sp>
    </p:spTree>
    <p:extLst>
      <p:ext uri="{BB962C8B-B14F-4D97-AF65-F5344CB8AC3E}">
        <p14:creationId xmlns:p14="http://schemas.microsoft.com/office/powerpoint/2010/main" val="1484895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42</a:t>
            </a:fld>
            <a:endParaRPr lang="en-US" noProof="0" dirty="0"/>
          </a:p>
        </p:txBody>
      </p:sp>
    </p:spTree>
    <p:extLst>
      <p:ext uri="{BB962C8B-B14F-4D97-AF65-F5344CB8AC3E}">
        <p14:creationId xmlns:p14="http://schemas.microsoft.com/office/powerpoint/2010/main" val="902784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43</a:t>
            </a:fld>
            <a:endParaRPr lang="en-US" noProof="0" dirty="0"/>
          </a:p>
        </p:txBody>
      </p:sp>
    </p:spTree>
    <p:extLst>
      <p:ext uri="{BB962C8B-B14F-4D97-AF65-F5344CB8AC3E}">
        <p14:creationId xmlns:p14="http://schemas.microsoft.com/office/powerpoint/2010/main" val="209086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a:t>
            </a:fld>
            <a:endParaRPr lang="en-US" noProof="0" dirty="0"/>
          </a:p>
        </p:txBody>
      </p:sp>
    </p:spTree>
    <p:extLst>
      <p:ext uri="{BB962C8B-B14F-4D97-AF65-F5344CB8AC3E}">
        <p14:creationId xmlns:p14="http://schemas.microsoft.com/office/powerpoint/2010/main" val="4093278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44</a:t>
            </a:fld>
            <a:endParaRPr lang="en-US" noProof="0" dirty="0"/>
          </a:p>
        </p:txBody>
      </p:sp>
    </p:spTree>
    <p:extLst>
      <p:ext uri="{BB962C8B-B14F-4D97-AF65-F5344CB8AC3E}">
        <p14:creationId xmlns:p14="http://schemas.microsoft.com/office/powerpoint/2010/main" val="538758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45</a:t>
            </a:fld>
            <a:endParaRPr lang="en-US" noProof="0" dirty="0"/>
          </a:p>
        </p:txBody>
      </p:sp>
    </p:spTree>
    <p:extLst>
      <p:ext uri="{BB962C8B-B14F-4D97-AF65-F5344CB8AC3E}">
        <p14:creationId xmlns:p14="http://schemas.microsoft.com/office/powerpoint/2010/main" val="3088042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46</a:t>
            </a:fld>
            <a:endParaRPr lang="en-US" noProof="0" dirty="0"/>
          </a:p>
        </p:txBody>
      </p:sp>
    </p:spTree>
    <p:extLst>
      <p:ext uri="{BB962C8B-B14F-4D97-AF65-F5344CB8AC3E}">
        <p14:creationId xmlns:p14="http://schemas.microsoft.com/office/powerpoint/2010/main" val="3350537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47</a:t>
            </a:fld>
            <a:endParaRPr lang="en-US" noProof="0" dirty="0"/>
          </a:p>
        </p:txBody>
      </p:sp>
    </p:spTree>
    <p:extLst>
      <p:ext uri="{BB962C8B-B14F-4D97-AF65-F5344CB8AC3E}">
        <p14:creationId xmlns:p14="http://schemas.microsoft.com/office/powerpoint/2010/main" val="1021812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48</a:t>
            </a:fld>
            <a:endParaRPr lang="en-US" noProof="0" dirty="0"/>
          </a:p>
        </p:txBody>
      </p:sp>
    </p:spTree>
    <p:extLst>
      <p:ext uri="{BB962C8B-B14F-4D97-AF65-F5344CB8AC3E}">
        <p14:creationId xmlns:p14="http://schemas.microsoft.com/office/powerpoint/2010/main" val="3368928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49</a:t>
            </a:fld>
            <a:endParaRPr lang="en-US" noProof="0" dirty="0"/>
          </a:p>
        </p:txBody>
      </p:sp>
    </p:spTree>
    <p:extLst>
      <p:ext uri="{BB962C8B-B14F-4D97-AF65-F5344CB8AC3E}">
        <p14:creationId xmlns:p14="http://schemas.microsoft.com/office/powerpoint/2010/main" val="306993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50</a:t>
            </a:fld>
            <a:endParaRPr lang="en-US" noProof="0" dirty="0"/>
          </a:p>
        </p:txBody>
      </p:sp>
    </p:spTree>
    <p:extLst>
      <p:ext uri="{BB962C8B-B14F-4D97-AF65-F5344CB8AC3E}">
        <p14:creationId xmlns:p14="http://schemas.microsoft.com/office/powerpoint/2010/main" val="3281974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51</a:t>
            </a:fld>
            <a:endParaRPr lang="en-US" noProof="0" dirty="0"/>
          </a:p>
        </p:txBody>
      </p:sp>
    </p:spTree>
    <p:extLst>
      <p:ext uri="{BB962C8B-B14F-4D97-AF65-F5344CB8AC3E}">
        <p14:creationId xmlns:p14="http://schemas.microsoft.com/office/powerpoint/2010/main" val="115691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52</a:t>
            </a:fld>
            <a:endParaRPr lang="en-US" noProof="0" dirty="0"/>
          </a:p>
        </p:txBody>
      </p:sp>
    </p:spTree>
    <p:extLst>
      <p:ext uri="{BB962C8B-B14F-4D97-AF65-F5344CB8AC3E}">
        <p14:creationId xmlns:p14="http://schemas.microsoft.com/office/powerpoint/2010/main" val="3066959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53</a:t>
            </a:fld>
            <a:endParaRPr lang="en-US" noProof="0" dirty="0"/>
          </a:p>
        </p:txBody>
      </p:sp>
    </p:spTree>
    <p:extLst>
      <p:ext uri="{BB962C8B-B14F-4D97-AF65-F5344CB8AC3E}">
        <p14:creationId xmlns:p14="http://schemas.microsoft.com/office/powerpoint/2010/main" val="273097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a:t>
            </a:fld>
            <a:endParaRPr lang="en-US" noProof="0" dirty="0"/>
          </a:p>
        </p:txBody>
      </p:sp>
    </p:spTree>
    <p:extLst>
      <p:ext uri="{BB962C8B-B14F-4D97-AF65-F5344CB8AC3E}">
        <p14:creationId xmlns:p14="http://schemas.microsoft.com/office/powerpoint/2010/main" val="1239399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54</a:t>
            </a:fld>
            <a:endParaRPr lang="en-US" noProof="0" dirty="0"/>
          </a:p>
        </p:txBody>
      </p:sp>
    </p:spTree>
    <p:extLst>
      <p:ext uri="{BB962C8B-B14F-4D97-AF65-F5344CB8AC3E}">
        <p14:creationId xmlns:p14="http://schemas.microsoft.com/office/powerpoint/2010/main" val="1408225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55</a:t>
            </a:fld>
            <a:endParaRPr lang="en-US" noProof="0" dirty="0"/>
          </a:p>
        </p:txBody>
      </p:sp>
    </p:spTree>
    <p:extLst>
      <p:ext uri="{BB962C8B-B14F-4D97-AF65-F5344CB8AC3E}">
        <p14:creationId xmlns:p14="http://schemas.microsoft.com/office/powerpoint/2010/main" val="632456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56</a:t>
            </a:fld>
            <a:endParaRPr lang="en-US" noProof="0" dirty="0"/>
          </a:p>
        </p:txBody>
      </p:sp>
    </p:spTree>
    <p:extLst>
      <p:ext uri="{BB962C8B-B14F-4D97-AF65-F5344CB8AC3E}">
        <p14:creationId xmlns:p14="http://schemas.microsoft.com/office/powerpoint/2010/main" val="914390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57</a:t>
            </a:fld>
            <a:endParaRPr lang="en-US" noProof="0" dirty="0"/>
          </a:p>
        </p:txBody>
      </p:sp>
    </p:spTree>
    <p:extLst>
      <p:ext uri="{BB962C8B-B14F-4D97-AF65-F5344CB8AC3E}">
        <p14:creationId xmlns:p14="http://schemas.microsoft.com/office/powerpoint/2010/main" val="2262591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58</a:t>
            </a:fld>
            <a:endParaRPr lang="en-US" noProof="0" dirty="0"/>
          </a:p>
        </p:txBody>
      </p:sp>
    </p:spTree>
    <p:extLst>
      <p:ext uri="{BB962C8B-B14F-4D97-AF65-F5344CB8AC3E}">
        <p14:creationId xmlns:p14="http://schemas.microsoft.com/office/powerpoint/2010/main" val="2888384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59</a:t>
            </a:fld>
            <a:endParaRPr lang="en-US" noProof="0" dirty="0"/>
          </a:p>
        </p:txBody>
      </p:sp>
    </p:spTree>
    <p:extLst>
      <p:ext uri="{BB962C8B-B14F-4D97-AF65-F5344CB8AC3E}">
        <p14:creationId xmlns:p14="http://schemas.microsoft.com/office/powerpoint/2010/main" val="2165461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60</a:t>
            </a:fld>
            <a:endParaRPr lang="en-US" noProof="0" dirty="0"/>
          </a:p>
        </p:txBody>
      </p:sp>
    </p:spTree>
    <p:extLst>
      <p:ext uri="{BB962C8B-B14F-4D97-AF65-F5344CB8AC3E}">
        <p14:creationId xmlns:p14="http://schemas.microsoft.com/office/powerpoint/2010/main" val="1771993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61</a:t>
            </a:fld>
            <a:endParaRPr lang="en-US" noProof="0" dirty="0"/>
          </a:p>
        </p:txBody>
      </p:sp>
    </p:spTree>
    <p:extLst>
      <p:ext uri="{BB962C8B-B14F-4D97-AF65-F5344CB8AC3E}">
        <p14:creationId xmlns:p14="http://schemas.microsoft.com/office/powerpoint/2010/main" val="882903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62</a:t>
            </a:fld>
            <a:endParaRPr lang="en-US" noProof="0" dirty="0"/>
          </a:p>
        </p:txBody>
      </p:sp>
    </p:spTree>
    <p:extLst>
      <p:ext uri="{BB962C8B-B14F-4D97-AF65-F5344CB8AC3E}">
        <p14:creationId xmlns:p14="http://schemas.microsoft.com/office/powerpoint/2010/main" val="23479091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63</a:t>
            </a:fld>
            <a:endParaRPr lang="en-US" noProof="0" dirty="0"/>
          </a:p>
        </p:txBody>
      </p:sp>
    </p:spTree>
    <p:extLst>
      <p:ext uri="{BB962C8B-B14F-4D97-AF65-F5344CB8AC3E}">
        <p14:creationId xmlns:p14="http://schemas.microsoft.com/office/powerpoint/2010/main" val="280147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a:t>
            </a:fld>
            <a:endParaRPr lang="en-US" noProof="0" dirty="0"/>
          </a:p>
        </p:txBody>
      </p:sp>
    </p:spTree>
    <p:extLst>
      <p:ext uri="{BB962C8B-B14F-4D97-AF65-F5344CB8AC3E}">
        <p14:creationId xmlns:p14="http://schemas.microsoft.com/office/powerpoint/2010/main" val="1112969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64</a:t>
            </a:fld>
            <a:endParaRPr lang="en-US" noProof="0" dirty="0"/>
          </a:p>
        </p:txBody>
      </p:sp>
    </p:spTree>
    <p:extLst>
      <p:ext uri="{BB962C8B-B14F-4D97-AF65-F5344CB8AC3E}">
        <p14:creationId xmlns:p14="http://schemas.microsoft.com/office/powerpoint/2010/main" val="831922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65</a:t>
            </a:fld>
            <a:endParaRPr lang="en-US" noProof="0" dirty="0"/>
          </a:p>
        </p:txBody>
      </p:sp>
    </p:spTree>
    <p:extLst>
      <p:ext uri="{BB962C8B-B14F-4D97-AF65-F5344CB8AC3E}">
        <p14:creationId xmlns:p14="http://schemas.microsoft.com/office/powerpoint/2010/main" val="4262301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66</a:t>
            </a:fld>
            <a:endParaRPr lang="en-US" noProof="0" dirty="0"/>
          </a:p>
        </p:txBody>
      </p:sp>
    </p:spTree>
    <p:extLst>
      <p:ext uri="{BB962C8B-B14F-4D97-AF65-F5344CB8AC3E}">
        <p14:creationId xmlns:p14="http://schemas.microsoft.com/office/powerpoint/2010/main" val="329975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7</a:t>
            </a:fld>
            <a:endParaRPr lang="en-US" noProof="0" dirty="0"/>
          </a:p>
        </p:txBody>
      </p:sp>
    </p:spTree>
    <p:extLst>
      <p:ext uri="{BB962C8B-B14F-4D97-AF65-F5344CB8AC3E}">
        <p14:creationId xmlns:p14="http://schemas.microsoft.com/office/powerpoint/2010/main" val="194106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160092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9</a:t>
            </a:fld>
            <a:endParaRPr lang="en-US" noProof="0" dirty="0"/>
          </a:p>
        </p:txBody>
      </p:sp>
    </p:spTree>
    <p:extLst>
      <p:ext uri="{BB962C8B-B14F-4D97-AF65-F5344CB8AC3E}">
        <p14:creationId xmlns:p14="http://schemas.microsoft.com/office/powerpoint/2010/main" val="424709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dirty="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258789"/>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0"/>
            <a:ext cx="4424363" cy="6858000"/>
          </a:xfrm>
          <a:solidFill>
            <a:schemeClr val="bg2"/>
          </a:solidFill>
        </p:spPr>
        <p:txBody>
          <a:bodyPr anchor="ctr"/>
          <a:lstStyle>
            <a:lvl1pPr marL="0" indent="0" algn="ctr">
              <a:buNone/>
              <a:defRPr/>
            </a:lvl1pPr>
          </a:lstStyle>
          <a:p>
            <a:r>
              <a:rPr lang="en-US" noProof="0" dirty="0"/>
              <a:t>Click icon to add picture</a:t>
            </a:r>
          </a:p>
        </p:txBody>
      </p:sp>
      <p:grpSp>
        <p:nvGrpSpPr>
          <p:cNvPr id="17" name="Group 16">
            <a:extLst>
              <a:ext uri="{FF2B5EF4-FFF2-40B4-BE49-F238E27FC236}">
                <a16:creationId xmlns:a16="http://schemas.microsoft.com/office/drawing/2014/main" id="{F58FDFD0-1208-486F-BDA5-368AABAB564A}"/>
              </a:ext>
            </a:extLst>
          </p:cNvPr>
          <p:cNvGrpSpPr/>
          <p:nvPr userDrawn="1"/>
        </p:nvGrpSpPr>
        <p:grpSpPr>
          <a:xfrm>
            <a:off x="4659976" y="2477067"/>
            <a:ext cx="748798" cy="134113"/>
            <a:chOff x="4827813" y="2534636"/>
            <a:chExt cx="996651" cy="178504"/>
          </a:xfrm>
        </p:grpSpPr>
        <p:sp>
          <p:nvSpPr>
            <p:cNvPr id="18" name="Oval 17">
              <a:extLst>
                <a:ext uri="{FF2B5EF4-FFF2-40B4-BE49-F238E27FC236}">
                  <a16:creationId xmlns:a16="http://schemas.microsoft.com/office/drawing/2014/main" id="{96A124ED-524A-4AF5-AC51-8AF836AF9587}"/>
                </a:ext>
              </a:extLst>
            </p:cNvPr>
            <p:cNvSpPr/>
            <p:nvPr/>
          </p:nvSpPr>
          <p:spPr>
            <a:xfrm>
              <a:off x="4827813" y="2534636"/>
              <a:ext cx="178504" cy="1785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202B9A08-FAC4-419C-9846-55F05B4784FF}"/>
                </a:ext>
              </a:extLst>
            </p:cNvPr>
            <p:cNvSpPr/>
            <p:nvPr/>
          </p:nvSpPr>
          <p:spPr>
            <a:xfrm>
              <a:off x="5092508" y="2534636"/>
              <a:ext cx="178504" cy="178504"/>
            </a:xfrm>
            <a:prstGeom prst="ellipse">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F64F5934-C309-4609-813E-30CB3294158A}"/>
                </a:ext>
              </a:extLst>
            </p:cNvPr>
            <p:cNvSpPr/>
            <p:nvPr/>
          </p:nvSpPr>
          <p:spPr>
            <a:xfrm>
              <a:off x="5369234" y="2534636"/>
              <a:ext cx="178504" cy="178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18D859FD-29E1-40C6-B48B-B88CA9791650}"/>
                </a:ext>
              </a:extLst>
            </p:cNvPr>
            <p:cNvSpPr/>
            <p:nvPr/>
          </p:nvSpPr>
          <p:spPr>
            <a:xfrm>
              <a:off x="5645960" y="2534636"/>
              <a:ext cx="178504" cy="17850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22" name="Picture 21" descr="A close up of a sign&#10;&#10;Description automatically generated">
            <a:extLst>
              <a:ext uri="{FF2B5EF4-FFF2-40B4-BE49-F238E27FC236}">
                <a16:creationId xmlns:a16="http://schemas.microsoft.com/office/drawing/2014/main" id="{F7AE3A56-9038-4815-B1AF-F7328B63FF26}"/>
              </a:ext>
            </a:extLst>
          </p:cNvPr>
          <p:cNvPicPr>
            <a:picLocks noChangeAspect="1"/>
          </p:cNvPicPr>
          <p:nvPr userDrawn="1"/>
        </p:nvPicPr>
        <p:blipFill>
          <a:blip r:embed="rId2"/>
          <a:stretch>
            <a:fillRect/>
          </a:stretch>
        </p:blipFill>
        <p:spPr>
          <a:xfrm>
            <a:off x="10976195" y="6356350"/>
            <a:ext cx="1117265" cy="396257"/>
          </a:xfrm>
          <a:prstGeom prst="rect">
            <a:avLst/>
          </a:prstGeom>
        </p:spPr>
      </p:pic>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ADD9B49A-F1F0-4B50-81F8-D9985DEED30B}"/>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34" name="Title 1">
            <a:extLst>
              <a:ext uri="{FF2B5EF4-FFF2-40B4-BE49-F238E27FC236}">
                <a16:creationId xmlns:a16="http://schemas.microsoft.com/office/drawing/2014/main" id="{7C46A175-D3AC-4763-B630-E13F63CDFAE2}"/>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dirty="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dirty="0"/>
              <a:t>Edit Master text styles</a:t>
            </a:r>
          </a:p>
        </p:txBody>
      </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pic>
        <p:nvPicPr>
          <p:cNvPr id="11" name="Picture 10" descr="A close up of a sign&#10;&#10;Description automatically generated">
            <a:extLst>
              <a:ext uri="{FF2B5EF4-FFF2-40B4-BE49-F238E27FC236}">
                <a16:creationId xmlns:a16="http://schemas.microsoft.com/office/drawing/2014/main" id="{F007983E-517B-40BF-9497-857772196FDF}"/>
              </a:ext>
            </a:extLst>
          </p:cNvPr>
          <p:cNvPicPr>
            <a:picLocks noChangeAspect="1"/>
          </p:cNvPicPr>
          <p:nvPr userDrawn="1"/>
        </p:nvPicPr>
        <p:blipFill>
          <a:blip r:embed="rId6"/>
          <a:stretch>
            <a:fillRect/>
          </a:stretch>
        </p:blipFill>
        <p:spPr>
          <a:xfrm>
            <a:off x="10967883" y="6356350"/>
            <a:ext cx="1117265" cy="396257"/>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descr="A close up of a sign&#10;&#10;Description automatically generated">
            <a:extLst>
              <a:ext uri="{FF2B5EF4-FFF2-40B4-BE49-F238E27FC236}">
                <a16:creationId xmlns:a16="http://schemas.microsoft.com/office/drawing/2014/main" id="{9F8591A5-658E-4090-881B-CC12677A4878}"/>
              </a:ext>
            </a:extLst>
          </p:cNvPr>
          <p:cNvPicPr>
            <a:picLocks noChangeAspect="1"/>
          </p:cNvPicPr>
          <p:nvPr userDrawn="1"/>
        </p:nvPicPr>
        <p:blipFill>
          <a:blip r:embed="rId2"/>
          <a:stretch>
            <a:fillRect/>
          </a:stretch>
        </p:blipFill>
        <p:spPr>
          <a:xfrm>
            <a:off x="10959570" y="6340783"/>
            <a:ext cx="1117265" cy="396257"/>
          </a:xfrm>
          <a:prstGeom prst="rect">
            <a:avLst/>
          </a:prstGeom>
        </p:spPr>
      </p:pic>
    </p:spTree>
    <p:extLst>
      <p:ext uri="{BB962C8B-B14F-4D97-AF65-F5344CB8AC3E}">
        <p14:creationId xmlns:p14="http://schemas.microsoft.com/office/powerpoint/2010/main" val="29617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9" name="Rectangle 18">
            <a:extLst>
              <a:ext uri="{FF2B5EF4-FFF2-40B4-BE49-F238E27FC236}">
                <a16:creationId xmlns:a16="http://schemas.microsoft.com/office/drawing/2014/main" id="{9A55704E-D515-4774-90C6-5F887DDAE55E}"/>
              </a:ext>
            </a:extLst>
          </p:cNvPr>
          <p:cNvSpPr/>
          <p:nvPr userDrawn="1"/>
        </p:nvSpPr>
        <p:spPr>
          <a:xfrm>
            <a:off x="0" y="0"/>
            <a:ext cx="5538132" cy="59610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3">
            <a:extLst>
              <a:ext uri="{FF2B5EF4-FFF2-40B4-BE49-F238E27FC236}">
                <a16:creationId xmlns:a16="http://schemas.microsoft.com/office/drawing/2014/main" id="{1690521A-E8FD-4094-B1D3-4CD15197B046}"/>
              </a:ext>
            </a:extLst>
          </p:cNvPr>
          <p:cNvSpPr>
            <a:spLocks noGrp="1"/>
          </p:cNvSpPr>
          <p:nvPr>
            <p:ph type="body" sz="half" idx="2" hasCustomPrompt="1"/>
          </p:nvPr>
        </p:nvSpPr>
        <p:spPr>
          <a:xfrm>
            <a:off x="463471" y="666206"/>
            <a:ext cx="4611189" cy="4915399"/>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9" name="Straight Connector 38">
            <a:extLst>
              <a:ext uri="{FF2B5EF4-FFF2-40B4-BE49-F238E27FC236}">
                <a16:creationId xmlns:a16="http://schemas.microsoft.com/office/drawing/2014/main" id="{36BE6BD8-99D0-4C53-875C-ACA375DC58FE}"/>
              </a:ext>
            </a:extLst>
          </p:cNvPr>
          <p:cNvCxnSpPr>
            <a:cxnSpLocks/>
          </p:cNvCxnSpPr>
          <p:nvPr userDrawn="1"/>
        </p:nvCxnSpPr>
        <p:spPr>
          <a:xfrm>
            <a:off x="-24055" y="1099864"/>
            <a:ext cx="1717831" cy="0"/>
          </a:xfrm>
          <a:prstGeom prst="line">
            <a:avLst/>
          </a:prstGeom>
          <a:ln w="57150"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itle 1">
            <a:extLst>
              <a:ext uri="{FF2B5EF4-FFF2-40B4-BE49-F238E27FC236}">
                <a16:creationId xmlns:a16="http://schemas.microsoft.com/office/drawing/2014/main" id="{64F47135-7168-49B2-94A1-A82203984A0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1" name="Straight Connector 40">
            <a:extLst>
              <a:ext uri="{FF2B5EF4-FFF2-40B4-BE49-F238E27FC236}">
                <a16:creationId xmlns:a16="http://schemas.microsoft.com/office/drawing/2014/main" id="{1ABF235B-586D-4253-A04B-6E42B95B2E66}"/>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060F879D-2651-4AD1-982C-F8966AB2841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dirty="0"/>
              <a:t>Click icon to add picture</a:t>
            </a:r>
          </a:p>
        </p:txBody>
      </p:sp>
    </p:spTree>
    <p:extLst>
      <p:ext uri="{BB962C8B-B14F-4D97-AF65-F5344CB8AC3E}">
        <p14:creationId xmlns:p14="http://schemas.microsoft.com/office/powerpoint/2010/main" val="1821192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607786"/>
            <a:ext cx="11465168"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7" name="Picture 6" descr="A close up of a sign&#10;&#10;Description automatically generated">
            <a:extLst>
              <a:ext uri="{FF2B5EF4-FFF2-40B4-BE49-F238E27FC236}">
                <a16:creationId xmlns:a16="http://schemas.microsoft.com/office/drawing/2014/main" id="{60490F03-20C9-453C-BB8B-74ABD1A4C614}"/>
              </a:ext>
            </a:extLst>
          </p:cNvPr>
          <p:cNvPicPr>
            <a:picLocks noChangeAspect="1"/>
          </p:cNvPicPr>
          <p:nvPr userDrawn="1"/>
        </p:nvPicPr>
        <p:blipFill>
          <a:blip r:embed="rId13"/>
          <a:stretch>
            <a:fillRect/>
          </a:stretch>
        </p:blipFill>
        <p:spPr>
          <a:xfrm>
            <a:off x="10859818" y="6294746"/>
            <a:ext cx="1117265" cy="396257"/>
          </a:xfrm>
          <a:prstGeom prst="rect">
            <a:avLst/>
          </a:prstGeom>
        </p:spPr>
      </p:pic>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3" r:id="rId4"/>
    <p:sldLayoutId id="2147483667" r:id="rId5"/>
    <p:sldLayoutId id="2147483668" r:id="rId6"/>
    <p:sldLayoutId id="2147483666" r:id="rId7"/>
    <p:sldLayoutId id="2147483669" r:id="rId8"/>
    <p:sldLayoutId id="2147483671" r:id="rId9"/>
    <p:sldLayoutId id="2147483664" r:id="rId10"/>
    <p:sldLayoutId id="2147483665" r:id="rId11"/>
  </p:sldLayoutIdLst>
  <p:txStyles>
    <p:titleStyle>
      <a:lvl1pPr algn="l" defTabSz="914400" rtl="0" eaLnBrk="1" latinLnBrk="0" hangingPunct="1">
        <a:lnSpc>
          <a:spcPct val="90000"/>
        </a:lnSpc>
        <a:spcBef>
          <a:spcPct val="0"/>
        </a:spcBef>
        <a:buNone/>
        <a:defRPr sz="32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bscc.ca.gov/s_correctionsplanningandprograms/"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www.bscc.ca.gov/organized-retail-theft-grant-program/"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hyperlink" Target="mailto:ORT@bscc.ca.go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mailto:ORT@bscc.ca.gov"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bscc.ca.gov/organized-retail-theft-grant-progra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mailto:MobileProbation@bscc.c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729939" y="4582635"/>
            <a:ext cx="10592174" cy="1800251"/>
          </a:xfrm>
        </p:spPr>
        <p:txBody>
          <a:bodyPr vert="horz" lIns="91440" tIns="45720" rIns="91440" bIns="45720" rtlCol="0" anchor="t">
            <a:normAutofit fontScale="90000"/>
          </a:bodyPr>
          <a:lstStyle/>
          <a:p>
            <a:pPr algn="ctr"/>
            <a:r>
              <a:rPr lang="en-US" sz="3100" b="0" cap="none" dirty="0">
                <a:latin typeface="Arial" panose="020B0604020202020204" pitchFamily="34" charset="0"/>
                <a:cs typeface="Arial" panose="020B0604020202020204" pitchFamily="34" charset="0"/>
              </a:rPr>
              <a:t>Board of State and Community Corrections (BSCC)</a:t>
            </a:r>
            <a:br>
              <a:rPr lang="en-US" sz="3100" b="0" cap="none" dirty="0">
                <a:latin typeface="Arial" panose="020B0604020202020204" pitchFamily="34" charset="0"/>
                <a:cs typeface="Arial" panose="020B0604020202020204" pitchFamily="34" charset="0"/>
              </a:rPr>
            </a:br>
            <a:r>
              <a:rPr lang="en-US" sz="3100" b="0" cap="none" dirty="0">
                <a:latin typeface="Arial" panose="020B0604020202020204" pitchFamily="34" charset="0"/>
                <a:cs typeface="Arial" panose="020B0604020202020204" pitchFamily="34" charset="0"/>
              </a:rPr>
              <a:t>Organized Retail Theft Prevention Grant Program</a:t>
            </a:r>
            <a:br>
              <a:rPr lang="en-US" sz="3100" b="0" cap="none" dirty="0">
                <a:latin typeface="Arial" panose="020B0604020202020204" pitchFamily="34" charset="0"/>
                <a:cs typeface="Arial" panose="020B0604020202020204" pitchFamily="34" charset="0"/>
              </a:rPr>
            </a:br>
            <a:br>
              <a:rPr lang="en-US" sz="1100" cap="none" dirty="0"/>
            </a:br>
            <a:r>
              <a:rPr lang="en-US" sz="3600" cap="none" dirty="0">
                <a:latin typeface="Arial" panose="020B0604020202020204" pitchFamily="34" charset="0"/>
                <a:cs typeface="Arial" panose="020B0604020202020204" pitchFamily="34" charset="0"/>
              </a:rPr>
              <a:t>Bidders’ Conference</a:t>
            </a:r>
            <a:br>
              <a:rPr lang="en-US" sz="3800" dirty="0">
                <a:solidFill>
                  <a:schemeClr val="tx2"/>
                </a:solidFill>
              </a:rPr>
            </a:br>
            <a:endParaRPr lang="en-US" sz="3800" cap="none" dirty="0">
              <a:solidFill>
                <a:schemeClr val="accent5">
                  <a:lumMod val="50000"/>
                </a:schemeClr>
              </a:solidFill>
            </a:endParaRPr>
          </a:p>
        </p:txBody>
      </p:sp>
      <p:pic>
        <p:nvPicPr>
          <p:cNvPr id="36" name="Picture Placeholder 35">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rotWithShape="1">
          <a:blip r:embed="rId3"/>
          <a:srcRect t="19946" b="34106"/>
          <a:stretch/>
        </p:blipFill>
        <p:spPr>
          <a:xfrm>
            <a:off x="-1" y="10"/>
            <a:ext cx="12192001" cy="4306176"/>
          </a:xfrm>
          <a:prstGeom prst="rect">
            <a:avLst/>
          </a:prstGeom>
        </p:spPr>
      </p:pic>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a:xfrm>
            <a:off x="1093176" y="5898513"/>
            <a:ext cx="9416898" cy="484374"/>
          </a:xfrm>
        </p:spPr>
        <p:txBody>
          <a:bodyPr vert="horz" lIns="91440" tIns="45720" rIns="91440" bIns="45720" rtlCol="0" anchor="b">
            <a:normAutofit/>
          </a:bodyPr>
          <a:lstStyle/>
          <a:p>
            <a:pPr algn="ctr"/>
            <a:r>
              <a:rPr lang="en-US" b="1" dirty="0">
                <a:solidFill>
                  <a:schemeClr val="tx2">
                    <a:lumMod val="50000"/>
                  </a:schemeClr>
                </a:solidFill>
              </a:rPr>
              <a:t>May 11, 2023 | 10:00 AM</a:t>
            </a:r>
          </a:p>
        </p:txBody>
      </p:sp>
    </p:spTree>
    <p:extLst>
      <p:ext uri="{BB962C8B-B14F-4D97-AF65-F5344CB8AC3E}">
        <p14:creationId xmlns:p14="http://schemas.microsoft.com/office/powerpoint/2010/main" val="94019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10167708" cy="1554480"/>
          </a:xfrm>
        </p:spPr>
        <p:txBody>
          <a:bodyPr vert="horz" lIns="91440" tIns="45720" rIns="91440" bIns="45720" rtlCol="0" anchor="ctr">
            <a:normAutofit/>
          </a:bodyPr>
          <a:lstStyle/>
          <a:p>
            <a:pPr algn="l"/>
            <a:r>
              <a:rPr lang="en-US" sz="4400" kern="1200" dirty="0">
                <a:solidFill>
                  <a:schemeClr val="tx1"/>
                </a:solidFill>
                <a:latin typeface="Arial" panose="020B0604020202020204" pitchFamily="34" charset="0"/>
                <a:cs typeface="Arial" panose="020B0604020202020204" pitchFamily="34" charset="0"/>
              </a:rPr>
              <a:t>Review of Key RFP Components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045028" y="3017522"/>
            <a:ext cx="9941319" cy="3124658"/>
          </a:xfrm>
        </p:spPr>
        <p:txBody>
          <a:bodyPr vert="horz" lIns="91440" tIns="45720" rIns="91440" bIns="45720" rtlCol="0" anchor="ctr">
            <a:normAutofit/>
          </a:bodyPr>
          <a:lstStyle/>
          <a:p>
            <a:pPr algn="l">
              <a:lnSpc>
                <a:spcPct val="90000"/>
              </a:lnSpc>
            </a:pPr>
            <a:r>
              <a:rPr lang="en-US" sz="2400" b="1" dirty="0">
                <a:solidFill>
                  <a:schemeClr val="tx1"/>
                </a:solidFill>
              </a:rPr>
              <a:t>Topics:</a:t>
            </a:r>
          </a:p>
          <a:p>
            <a:pPr marL="342900" indent="-342900" algn="l">
              <a:lnSpc>
                <a:spcPct val="90000"/>
              </a:lnSpc>
              <a:buFont typeface="Arial" panose="020B0604020202020204" pitchFamily="34" charset="0"/>
              <a:buChar char="•"/>
            </a:pPr>
            <a:r>
              <a:rPr lang="en-US" sz="2400" dirty="0">
                <a:solidFill>
                  <a:schemeClr val="tx1"/>
                </a:solidFill>
              </a:rPr>
              <a:t>Grant Purpose</a:t>
            </a:r>
          </a:p>
          <a:p>
            <a:pPr marL="342900" indent="-342900" algn="l">
              <a:lnSpc>
                <a:spcPct val="90000"/>
              </a:lnSpc>
              <a:buFont typeface="Arial" panose="020B0604020202020204" pitchFamily="34" charset="0"/>
              <a:buChar char="•"/>
            </a:pPr>
            <a:r>
              <a:rPr lang="en-US" sz="2400" dirty="0">
                <a:solidFill>
                  <a:schemeClr val="tx1"/>
                </a:solidFill>
              </a:rPr>
              <a:t>Project Description </a:t>
            </a:r>
          </a:p>
          <a:p>
            <a:pPr marL="342900" indent="-342900" algn="l">
              <a:lnSpc>
                <a:spcPct val="90000"/>
              </a:lnSpc>
              <a:buFont typeface="Arial" panose="020B0604020202020204" pitchFamily="34" charset="0"/>
              <a:buChar char="•"/>
            </a:pPr>
            <a:r>
              <a:rPr lang="en-US" sz="2400" dirty="0">
                <a:solidFill>
                  <a:schemeClr val="tx1"/>
                </a:solidFill>
              </a:rPr>
              <a:t>Funding </a:t>
            </a:r>
          </a:p>
          <a:p>
            <a:pPr marL="342900" indent="-342900" algn="l">
              <a:lnSpc>
                <a:spcPct val="90000"/>
              </a:lnSpc>
              <a:buFont typeface="Arial" panose="020B0604020202020204" pitchFamily="34" charset="0"/>
              <a:buChar char="•"/>
            </a:pPr>
            <a:r>
              <a:rPr lang="en-US" sz="2400" dirty="0">
                <a:solidFill>
                  <a:schemeClr val="tx1"/>
                </a:solidFill>
              </a:rPr>
              <a:t>Evaluation</a:t>
            </a:r>
          </a:p>
          <a:p>
            <a:pPr marL="342900" indent="-342900" algn="l">
              <a:lnSpc>
                <a:spcPct val="90000"/>
              </a:lnSpc>
              <a:buFont typeface="Arial" panose="020B0604020202020204" pitchFamily="34" charset="0"/>
              <a:buChar char="•"/>
            </a:pPr>
            <a:r>
              <a:rPr lang="en-US" sz="2400" dirty="0">
                <a:solidFill>
                  <a:schemeClr val="tx1"/>
                </a:solidFill>
              </a:rPr>
              <a:t>Disqualifications</a:t>
            </a:r>
          </a:p>
          <a:p>
            <a:pPr indent="-228600" algn="l">
              <a:lnSpc>
                <a:spcPct val="90000"/>
              </a:lnSpc>
              <a:buFont typeface="Arial" panose="020B0604020202020204" pitchFamily="34" charset="0"/>
              <a:buChar char="•"/>
            </a:pPr>
            <a:endParaRPr lang="en-US" sz="2200" dirty="0">
              <a:solidFill>
                <a:schemeClr val="tx1"/>
              </a:solidFill>
              <a:latin typeface="+mn-lt"/>
              <a:cs typeface="+mn-cs"/>
            </a:endParaRP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3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Grant Purpose</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Fund a competitive grant program for city police, sheriff departments, and probation departments.</a:t>
            </a:r>
          </a:p>
          <a:p>
            <a:pPr marL="0" indent="0" algn="just">
              <a:buNone/>
            </a:pPr>
            <a:r>
              <a:rPr lang="en-US" sz="1200" dirty="0">
                <a:solidFill>
                  <a:schemeClr val="tx1"/>
                </a:solidFill>
              </a:rPr>
              <a:t> </a:t>
            </a:r>
          </a:p>
          <a:p>
            <a:pPr algn="just"/>
            <a:r>
              <a:rPr lang="en-US" dirty="0">
                <a:solidFill>
                  <a:schemeClr val="tx1"/>
                </a:solidFill>
              </a:rPr>
              <a:t>Support local law enforcement agencies in preventing and responding to organized retail theft, motor vehicle or motor vehicle accessory theft, or cargo theft. </a:t>
            </a:r>
          </a:p>
          <a:p>
            <a:pPr algn="just"/>
            <a:endParaRPr lang="en-US" sz="1200" dirty="0">
              <a:solidFill>
                <a:schemeClr val="tx1"/>
              </a:solidFill>
            </a:endParaRPr>
          </a:p>
          <a:p>
            <a:pPr marL="0" indent="0" algn="just">
              <a:buNone/>
            </a:pP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7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a:xfrm>
            <a:off x="361892" y="632421"/>
            <a:ext cx="11465168" cy="704179"/>
          </a:xfrm>
        </p:spPr>
        <p:txBody>
          <a:bodyPr/>
          <a:lstStyle/>
          <a:p>
            <a:pPr algn="ctr"/>
            <a:r>
              <a:rPr lang="en-US" sz="4400" dirty="0">
                <a:solidFill>
                  <a:schemeClr val="tx1"/>
                </a:solidFill>
              </a:rPr>
              <a:t>Legislative Requirements (SB 154)</a:t>
            </a: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2856" y="1848874"/>
            <a:ext cx="10683240" cy="45211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solidFill>
                  <a:schemeClr val="tx1"/>
                </a:solidFill>
              </a:rPr>
              <a:t>All entities receiving grant funding shall be required to comply with all applicable privacy laws and regulations.</a:t>
            </a:r>
          </a:p>
          <a:p>
            <a:pPr marL="0" indent="0" algn="just">
              <a:buNone/>
            </a:pPr>
            <a:endParaRPr lang="en-US" sz="1300" dirty="0">
              <a:solidFill>
                <a:schemeClr val="tx1"/>
              </a:solidFill>
            </a:endParaRPr>
          </a:p>
          <a:p>
            <a:pPr marL="0" indent="0" algn="just">
              <a:buNone/>
            </a:pPr>
            <a:r>
              <a:rPr lang="en-US" b="1" dirty="0">
                <a:solidFill>
                  <a:schemeClr val="tx1"/>
                </a:solidFill>
              </a:rPr>
              <a:t>Provide the BSCC with:</a:t>
            </a:r>
          </a:p>
          <a:p>
            <a:pPr algn="just">
              <a:buFont typeface="Arial" panose="020B0604020202020204" pitchFamily="34" charset="0"/>
              <a:buChar char="•"/>
            </a:pPr>
            <a:r>
              <a:rPr lang="en-US" dirty="0">
                <a:solidFill>
                  <a:schemeClr val="tx1"/>
                </a:solidFill>
              </a:rPr>
              <a:t>Data demonstrating the nature and scale of the specific crime problem, which the applicant proposes to address using grant funds.</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Clearly defined and measurable objectives for this grant.</a:t>
            </a:r>
          </a:p>
          <a:p>
            <a:pPr>
              <a:buFont typeface="Arial" panose="020B0604020202020204" pitchFamily="34" charset="0"/>
              <a:buChar char="•"/>
            </a:pPr>
            <a:endParaRPr lang="en-US" sz="1300" dirty="0">
              <a:solidFill>
                <a:schemeClr val="tx1"/>
              </a:solidFill>
            </a:endParaRPr>
          </a:p>
          <a:p>
            <a:pPr algn="just">
              <a:buFont typeface="Arial" panose="020B0604020202020204" pitchFamily="34" charset="0"/>
              <a:buChar char="•"/>
            </a:pPr>
            <a:r>
              <a:rPr lang="en-US" dirty="0">
                <a:solidFill>
                  <a:schemeClr val="tx1"/>
                </a:solidFill>
              </a:rPr>
              <a:t>A description of how the applicant proposes to use the grant funds to achieve the stated objectives, including any plans to coordinate or collaborate with other entities such as public agencies, community organizations, or retailers.</a:t>
            </a:r>
          </a:p>
          <a:p>
            <a:pPr marL="0" indent="0">
              <a:buNone/>
            </a:pPr>
            <a:endParaRPr lang="en-US" dirty="0">
              <a:solidFill>
                <a:schemeClr val="tx1"/>
              </a:solidFill>
            </a:endParaRPr>
          </a:p>
        </p:txBody>
      </p:sp>
    </p:spTree>
    <p:extLst>
      <p:ext uri="{BB962C8B-B14F-4D97-AF65-F5344CB8AC3E}">
        <p14:creationId xmlns:p14="http://schemas.microsoft.com/office/powerpoint/2010/main" val="155487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a:xfrm>
            <a:off x="283901" y="538405"/>
            <a:ext cx="11465168" cy="704179"/>
          </a:xfrm>
        </p:spPr>
        <p:txBody>
          <a:bodyPr/>
          <a:lstStyle/>
          <a:p>
            <a:pPr algn="ctr"/>
            <a:r>
              <a:rPr lang="en-US" sz="4400" dirty="0">
                <a:solidFill>
                  <a:schemeClr val="tx1"/>
                </a:solidFill>
              </a:rPr>
              <a:t>Legislative Requirements (Cont’d)</a:t>
            </a: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4380" y="1461247"/>
            <a:ext cx="10683240" cy="47135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000" dirty="0">
              <a:solidFill>
                <a:schemeClr val="tx1"/>
              </a:solidFill>
              <a:latin typeface="+mn-lt"/>
              <a:cs typeface="+mn-cs"/>
            </a:endParaRPr>
          </a:p>
          <a:p>
            <a:pPr algn="just">
              <a:buFont typeface="Arial" panose="020B0604020202020204" pitchFamily="34" charset="0"/>
              <a:buChar char="•"/>
            </a:pPr>
            <a:r>
              <a:rPr lang="en-US" dirty="0">
                <a:solidFill>
                  <a:schemeClr val="tx1"/>
                </a:solidFill>
              </a:rPr>
              <a:t>A discussion of research or other evidence indicating that the proposed activities would likely achieve the intended objectives.</a:t>
            </a:r>
          </a:p>
          <a:p>
            <a:pPr>
              <a:buFont typeface="Arial" panose="020B0604020202020204" pitchFamily="34" charset="0"/>
              <a:buChar char="•"/>
            </a:pPr>
            <a:endParaRPr lang="en-US" sz="1200" dirty="0">
              <a:solidFill>
                <a:schemeClr val="tx1"/>
              </a:solidFill>
            </a:endParaRPr>
          </a:p>
          <a:p>
            <a:pPr algn="just">
              <a:buFont typeface="Arial" panose="020B0604020202020204" pitchFamily="34" charset="0"/>
              <a:buChar char="•"/>
            </a:pPr>
            <a:r>
              <a:rPr lang="en-US" dirty="0">
                <a:solidFill>
                  <a:schemeClr val="tx1"/>
                </a:solidFill>
              </a:rPr>
              <a:t>A discussion of how the applicant plans to sustain the proposed activities after grant funds expire or an explanation of why proposed activities are limited term in nature. </a:t>
            </a:r>
          </a:p>
          <a:p>
            <a:pPr>
              <a:buFont typeface="Arial" panose="020B0604020202020204" pitchFamily="34" charset="0"/>
              <a:buChar char="•"/>
            </a:pPr>
            <a:endParaRPr lang="en-US" sz="1300" dirty="0">
              <a:solidFill>
                <a:schemeClr val="tx1"/>
              </a:solidFill>
            </a:endParaRPr>
          </a:p>
          <a:p>
            <a:pPr algn="just">
              <a:buFont typeface="Arial" panose="020B0604020202020204" pitchFamily="34" charset="0"/>
              <a:buChar char="•"/>
            </a:pPr>
            <a:r>
              <a:rPr lang="en-US" dirty="0">
                <a:solidFill>
                  <a:schemeClr val="tx1"/>
                </a:solidFill>
              </a:rPr>
              <a:t>A description of existing or proposed policies to limit racial bias in utilizing these funds. </a:t>
            </a:r>
          </a:p>
          <a:p>
            <a:pPr>
              <a:buFont typeface="Arial" panose="020B0604020202020204" pitchFamily="34" charset="0"/>
              <a:buChar char="•"/>
            </a:pPr>
            <a:endParaRPr lang="en-US" sz="1300" dirty="0">
              <a:solidFill>
                <a:schemeClr val="tx1"/>
              </a:solidFill>
            </a:endParaRPr>
          </a:p>
          <a:p>
            <a:pPr algn="just">
              <a:buFont typeface="Arial" panose="020B0604020202020204" pitchFamily="34" charset="0"/>
              <a:buChar char="•"/>
            </a:pPr>
            <a:r>
              <a:rPr lang="en-US" dirty="0">
                <a:solidFill>
                  <a:schemeClr val="tx1"/>
                </a:solidFill>
              </a:rPr>
              <a:t>If proposing an investment in surveillance technologies, a description of existing or proposed policies to govern the use of those technologies, including how the applicant will comply with applicable privacy laws and secure any data collected or stored.</a:t>
            </a:r>
          </a:p>
          <a:p>
            <a:pPr>
              <a:buFont typeface="Arial" panose="020B0604020202020204" pitchFamily="34" charset="0"/>
              <a:buChar char="•"/>
            </a:pPr>
            <a:endParaRPr lang="en-US" sz="2000" dirty="0">
              <a:solidFill>
                <a:schemeClr val="tx1"/>
              </a:solidFill>
              <a:latin typeface="+mn-lt"/>
              <a:cs typeface="+mn-cs"/>
            </a:endParaRPr>
          </a:p>
        </p:txBody>
      </p:sp>
    </p:spTree>
    <p:extLst>
      <p:ext uri="{BB962C8B-B14F-4D97-AF65-F5344CB8AC3E}">
        <p14:creationId xmlns:p14="http://schemas.microsoft.com/office/powerpoint/2010/main" val="309043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4400" kern="1200" dirty="0">
                <a:solidFill>
                  <a:schemeClr val="tx1"/>
                </a:solidFill>
              </a:rPr>
              <a:t>Eligibility</a:t>
            </a:r>
            <a:r>
              <a:rPr lang="en-US" kern="1200" dirty="0">
                <a:solidFill>
                  <a:schemeClr val="tx1"/>
                </a:solidFill>
                <a:latin typeface="+mj-lt"/>
                <a:ea typeface="+mj-ea"/>
                <a:cs typeface="+mj-cs"/>
              </a:rPr>
              <a:t> </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71292" y="2252325"/>
            <a:ext cx="5174967" cy="351194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City police, sheriff departments, and probation departments.</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Applications must be submitted by the City Council, Board of Supervisors or the Chief County Administrative Officer</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Limit of One Proposal Submission </a:t>
            </a:r>
            <a:endParaRPr lang="en-US" sz="1800" dirty="0">
              <a:solidFill>
                <a:schemeClr val="tx1"/>
              </a:solidFill>
              <a:latin typeface="+mn-lt"/>
              <a:cs typeface="+mn-cs"/>
            </a:endParaRPr>
          </a:p>
          <a:p>
            <a:pPr marL="0">
              <a:buFont typeface="Arial" panose="020B0604020202020204" pitchFamily="34" charset="0"/>
              <a:buChar char="•"/>
            </a:pPr>
            <a:endParaRPr lang="en-US" sz="1800" dirty="0">
              <a:solidFill>
                <a:schemeClr val="tx1"/>
              </a:solidFill>
              <a:latin typeface="+mn-lt"/>
              <a:cs typeface="+mn-cs"/>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ifornia County Map (Printable State Map with County Lines) – DIY  Projects, Patterns, Monograms, Designs, Templates">
            <a:extLst>
              <a:ext uri="{FF2B5EF4-FFF2-40B4-BE49-F238E27FC236}">
                <a16:creationId xmlns:a16="http://schemas.microsoft.com/office/drawing/2014/main" id="{6F15CC2A-B040-286E-6313-CBA4F54FAA76}"/>
              </a:ext>
            </a:extLst>
          </p:cNvPr>
          <p:cNvPicPr>
            <a:picLocks noChangeAspect="1"/>
          </p:cNvPicPr>
          <p:nvPr/>
        </p:nvPicPr>
        <p:blipFill rotWithShape="1">
          <a:blip r:embed="rId3">
            <a:extLst>
              <a:ext uri="{28A0092B-C50C-407E-A947-70E740481C1C}">
                <a14:useLocalDpi xmlns:a14="http://schemas.microsoft.com/office/drawing/2010/main" val="0"/>
              </a:ext>
            </a:extLst>
          </a:blip>
          <a:srcRect t="3966"/>
          <a:stretch/>
        </p:blipFill>
        <p:spPr bwMode="auto">
          <a:xfrm>
            <a:off x="6095999" y="156550"/>
            <a:ext cx="5922725" cy="6344204"/>
          </a:xfrm>
          <a:prstGeom prst="rect">
            <a:avLst/>
          </a:prstGeom>
          <a:noFill/>
        </p:spPr>
      </p:pic>
      <p:sp>
        <p:nvSpPr>
          <p:cNvPr id="2" name="TextBox 1">
            <a:extLst>
              <a:ext uri="{FF2B5EF4-FFF2-40B4-BE49-F238E27FC236}">
                <a16:creationId xmlns:a16="http://schemas.microsoft.com/office/drawing/2014/main" id="{7423BE92-275C-9E25-F14A-6A8FE6C62292}"/>
              </a:ext>
            </a:extLst>
          </p:cNvPr>
          <p:cNvSpPr txBox="1"/>
          <p:nvPr/>
        </p:nvSpPr>
        <p:spPr>
          <a:xfrm>
            <a:off x="8175996" y="6469516"/>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4</a:t>
            </a:r>
          </a:p>
        </p:txBody>
      </p:sp>
    </p:spTree>
    <p:extLst>
      <p:ext uri="{BB962C8B-B14F-4D97-AF65-F5344CB8AC3E}">
        <p14:creationId xmlns:p14="http://schemas.microsoft.com/office/powerpoint/2010/main" val="9284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C</a:t>
            </a:r>
            <a:r>
              <a:rPr lang="en-US" sz="4400" kern="1200" dirty="0">
                <a:solidFill>
                  <a:schemeClr val="tx1"/>
                </a:solidFill>
              </a:rPr>
              <a:t>ollaborative </a:t>
            </a:r>
            <a:r>
              <a:rPr lang="en-US" sz="4400" dirty="0">
                <a:solidFill>
                  <a:schemeClr val="tx1"/>
                </a:solidFill>
              </a:rPr>
              <a:t>P</a:t>
            </a:r>
            <a:r>
              <a:rPr lang="en-US" sz="4400" kern="1200" dirty="0">
                <a:solidFill>
                  <a:schemeClr val="tx1"/>
                </a:solidFill>
              </a:rPr>
              <a:t>roposals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marL="0" indent="0" algn="just">
              <a:buNone/>
            </a:pPr>
            <a:r>
              <a:rPr lang="en-US" dirty="0">
                <a:solidFill>
                  <a:schemeClr val="tx1"/>
                </a:solidFill>
              </a:rPr>
              <a:t>Two (2) or more applicants may submit a collaborative proposal (e.g., multi-agency proposal). The agencies and jurisdictions comprising the collaborative application are not required to be contiguous.</a:t>
            </a:r>
          </a:p>
          <a:p>
            <a:pPr marL="0" indent="0" algn="just">
              <a:buNone/>
            </a:pP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708D33-D17C-0F3E-26A0-81FA9E410D3B}"/>
              </a:ext>
            </a:extLst>
          </p:cNvPr>
          <p:cNvSpPr txBox="1"/>
          <p:nvPr/>
        </p:nvSpPr>
        <p:spPr>
          <a:xfrm>
            <a:off x="8175996" y="6469516"/>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Pages 4-5</a:t>
            </a:r>
          </a:p>
        </p:txBody>
      </p:sp>
    </p:spTree>
    <p:extLst>
      <p:ext uri="{BB962C8B-B14F-4D97-AF65-F5344CB8AC3E}">
        <p14:creationId xmlns:p14="http://schemas.microsoft.com/office/powerpoint/2010/main" val="17319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Program Purpose Areas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fontScale="92500" lnSpcReduction="10000"/>
          </a:bodyPr>
          <a:lstStyle/>
          <a:p>
            <a:pPr marL="0" indent="0" algn="just">
              <a:buNone/>
            </a:pPr>
            <a:r>
              <a:rPr lang="en-US" dirty="0">
                <a:solidFill>
                  <a:schemeClr val="tx1"/>
                </a:solidFill>
              </a:rPr>
              <a:t>Applicants must propose activities, strategies, or programs that address a minimum of one (1) of the following Program Purpose Areas (PPAs):</a:t>
            </a:r>
          </a:p>
          <a:p>
            <a:pPr algn="just"/>
            <a:endParaRPr lang="en-US" sz="1200" dirty="0">
              <a:solidFill>
                <a:schemeClr val="tx1"/>
              </a:solidFill>
            </a:endParaRPr>
          </a:p>
          <a:p>
            <a:pPr algn="just"/>
            <a:r>
              <a:rPr lang="en-US" dirty="0">
                <a:solidFill>
                  <a:schemeClr val="tx1"/>
                </a:solidFill>
              </a:rPr>
              <a:t>PPA 1: Organized Retail Theft</a:t>
            </a:r>
          </a:p>
          <a:p>
            <a:pPr algn="just"/>
            <a:r>
              <a:rPr lang="en-US" dirty="0">
                <a:solidFill>
                  <a:schemeClr val="tx1"/>
                </a:solidFill>
              </a:rPr>
              <a:t>PPA 2: Motor Vehicle or Motor Vehicle Accessory Theft</a:t>
            </a:r>
          </a:p>
          <a:p>
            <a:pPr algn="just"/>
            <a:r>
              <a:rPr lang="en-US" dirty="0">
                <a:solidFill>
                  <a:schemeClr val="tx1"/>
                </a:solidFill>
              </a:rPr>
              <a:t>PPA 3: Cargo Theft</a:t>
            </a:r>
          </a:p>
          <a:p>
            <a:pPr marL="0" indent="0" algn="just">
              <a:buNone/>
            </a:pPr>
            <a:endParaRPr lang="en-US" sz="1400" dirty="0">
              <a:solidFill>
                <a:schemeClr val="tx1"/>
              </a:solidFill>
            </a:endParaRPr>
          </a:p>
          <a:p>
            <a:pPr marL="0" indent="0" algn="just">
              <a:buNone/>
            </a:pPr>
            <a:r>
              <a:rPr lang="en-US" dirty="0">
                <a:solidFill>
                  <a:schemeClr val="tx1"/>
                </a:solidFill>
              </a:rPr>
              <a:t>Proposals must have a link to the Organized Retail Theft Prevention Grant Program as described in the authorizing legislation and the RFP.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708D33-D17C-0F3E-26A0-81FA9E410D3B}"/>
              </a:ext>
            </a:extLst>
          </p:cNvPr>
          <p:cNvSpPr txBox="1"/>
          <p:nvPr/>
        </p:nvSpPr>
        <p:spPr>
          <a:xfrm>
            <a:off x="8175996" y="6469516"/>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Pages 5-7</a:t>
            </a:r>
          </a:p>
        </p:txBody>
      </p:sp>
    </p:spTree>
    <p:extLst>
      <p:ext uri="{BB962C8B-B14F-4D97-AF65-F5344CB8AC3E}">
        <p14:creationId xmlns:p14="http://schemas.microsoft.com/office/powerpoint/2010/main" val="159324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p:txBody>
          <a:bodyPr/>
          <a:lstStyle/>
          <a:p>
            <a:pPr algn="ctr"/>
            <a:r>
              <a:rPr lang="en-US" sz="4400" kern="1200" dirty="0">
                <a:solidFill>
                  <a:schemeClr val="tx1"/>
                </a:solidFill>
              </a:rPr>
              <a:t>Grant Period </a:t>
            </a:r>
            <a:endParaRPr lang="en-US" sz="4400" dirty="0">
              <a:solidFill>
                <a:schemeClr val="tx1"/>
              </a:solidFill>
            </a:endParaRP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4378" y="1114526"/>
            <a:ext cx="10683240" cy="571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0000"/>
                </a:solidFill>
                <a:effectLst/>
                <a:ea typeface="Times New Roman" panose="02020603050405020304" pitchFamily="18" charset="0"/>
              </a:rPr>
              <a:t>October 1, 2023 to June 1, 2027</a:t>
            </a:r>
            <a:endParaRPr lang="en-US" sz="1800" dirty="0">
              <a:effectLst/>
              <a:ea typeface="Times New Roman" panose="02020603050405020304" pitchFamily="18" charset="0"/>
            </a:endParaRPr>
          </a:p>
        </p:txBody>
      </p:sp>
      <p:graphicFrame>
        <p:nvGraphicFramePr>
          <p:cNvPr id="2" name="Table 1">
            <a:extLst>
              <a:ext uri="{FF2B5EF4-FFF2-40B4-BE49-F238E27FC236}">
                <a16:creationId xmlns:a16="http://schemas.microsoft.com/office/drawing/2014/main" id="{BD4FBB35-4DAE-1B13-B4F7-292EBDFE83F3}"/>
              </a:ext>
            </a:extLst>
          </p:cNvPr>
          <p:cNvGraphicFramePr>
            <a:graphicFrameLocks noGrp="1"/>
          </p:cNvGraphicFramePr>
          <p:nvPr>
            <p:extLst>
              <p:ext uri="{D42A27DB-BD31-4B8C-83A1-F6EECF244321}">
                <p14:modId xmlns:p14="http://schemas.microsoft.com/office/powerpoint/2010/main" val="4190700951"/>
              </p:ext>
            </p:extLst>
          </p:nvPr>
        </p:nvGraphicFramePr>
        <p:xfrm>
          <a:off x="576492" y="1686236"/>
          <a:ext cx="11252090" cy="4459556"/>
        </p:xfrm>
        <a:graphic>
          <a:graphicData uri="http://schemas.openxmlformats.org/drawingml/2006/table">
            <a:tbl>
              <a:tblPr firstRow="1" firstCol="1" bandRow="1"/>
              <a:tblGrid>
                <a:gridCol w="2017621">
                  <a:extLst>
                    <a:ext uri="{9D8B030D-6E8A-4147-A177-3AD203B41FA5}">
                      <a16:colId xmlns:a16="http://schemas.microsoft.com/office/drawing/2014/main" val="3325396120"/>
                    </a:ext>
                  </a:extLst>
                </a:gridCol>
                <a:gridCol w="2134557">
                  <a:extLst>
                    <a:ext uri="{9D8B030D-6E8A-4147-A177-3AD203B41FA5}">
                      <a16:colId xmlns:a16="http://schemas.microsoft.com/office/drawing/2014/main" val="2405531026"/>
                    </a:ext>
                  </a:extLst>
                </a:gridCol>
                <a:gridCol w="2359549">
                  <a:extLst>
                    <a:ext uri="{9D8B030D-6E8A-4147-A177-3AD203B41FA5}">
                      <a16:colId xmlns:a16="http://schemas.microsoft.com/office/drawing/2014/main" val="212775912"/>
                    </a:ext>
                  </a:extLst>
                </a:gridCol>
                <a:gridCol w="2322448">
                  <a:extLst>
                    <a:ext uri="{9D8B030D-6E8A-4147-A177-3AD203B41FA5}">
                      <a16:colId xmlns:a16="http://schemas.microsoft.com/office/drawing/2014/main" val="1015507960"/>
                    </a:ext>
                  </a:extLst>
                </a:gridCol>
                <a:gridCol w="2417915">
                  <a:extLst>
                    <a:ext uri="{9D8B030D-6E8A-4147-A177-3AD203B41FA5}">
                      <a16:colId xmlns:a16="http://schemas.microsoft.com/office/drawing/2014/main" val="2837050756"/>
                    </a:ext>
                  </a:extLst>
                </a:gridCol>
              </a:tblGrid>
              <a:tr h="506331">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Data Evaluation/Closeout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1306039"/>
                  </a:ext>
                </a:extLst>
              </a:tr>
              <a:tr h="277422">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 to 6-Months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 to 6-Months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06290798"/>
                  </a:ext>
                </a:extLst>
              </a:tr>
              <a:tr h="819677">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October 1, 2023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April 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Start Date</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2025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2026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2027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June 1, 2027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18476"/>
                  </a:ext>
                </a:extLst>
              </a:tr>
              <a:tr h="2856126">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Implementation period for hiring, procurement, </a:t>
                      </a: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and other activities that facilitate a timely start. </a:t>
                      </a:r>
                    </a:p>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Grantees who </a:t>
                      </a:r>
                      <a:r>
                        <a:rPr lang="en-US" sz="1400" u="sng" dirty="0">
                          <a:effectLst/>
                          <a:latin typeface="Arial" panose="020B0604020202020204" pitchFamily="34" charset="0"/>
                          <a:ea typeface="Times New Roman" panose="02020603050405020304" pitchFamily="18" charset="0"/>
                          <a:cs typeface="Arial" panose="020B0604020202020204" pitchFamily="34" charset="0"/>
                        </a:rPr>
                        <a:t>do not need</a:t>
                      </a:r>
                      <a:r>
                        <a:rPr lang="en-US" sz="1400" dirty="0">
                          <a:effectLst/>
                          <a:latin typeface="Arial" panose="020B0604020202020204" pitchFamily="34" charset="0"/>
                          <a:ea typeface="Times New Roman" panose="02020603050405020304" pitchFamily="18" charset="0"/>
                          <a:cs typeface="Arial" panose="020B0604020202020204" pitchFamily="34" charset="0"/>
                        </a:rPr>
                        <a:t> the full implementation period can begin service delivery at any time once under contract</a:t>
                      </a:r>
                      <a:r>
                        <a:rPr lang="en-U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Data analysis and evaluation period to analyze data gathered during the service delivery period.</a:t>
                      </a: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Only expenses incurred for evaluation efforts may be incurred in this period.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9636"/>
                  </a:ext>
                </a:extLst>
              </a:tr>
            </a:tbl>
          </a:graphicData>
        </a:graphic>
      </p:graphicFrame>
      <p:sp>
        <p:nvSpPr>
          <p:cNvPr id="10" name="TextBox 9">
            <a:extLst>
              <a:ext uri="{FF2B5EF4-FFF2-40B4-BE49-F238E27FC236}">
                <a16:creationId xmlns:a16="http://schemas.microsoft.com/office/drawing/2014/main" id="{F2A28983-4042-7DCC-3D6F-DF557D0D1619}"/>
              </a:ext>
            </a:extLst>
          </p:cNvPr>
          <p:cNvSpPr txBox="1"/>
          <p:nvPr/>
        </p:nvSpPr>
        <p:spPr>
          <a:xfrm>
            <a:off x="8306222" y="6343261"/>
            <a:ext cx="35223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7</a:t>
            </a:r>
          </a:p>
        </p:txBody>
      </p:sp>
    </p:spTree>
    <p:extLst>
      <p:ext uri="{BB962C8B-B14F-4D97-AF65-F5344CB8AC3E}">
        <p14:creationId xmlns:p14="http://schemas.microsoft.com/office/powerpoint/2010/main" val="327097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kern="1200" dirty="0">
                <a:solidFill>
                  <a:schemeClr val="tx1"/>
                </a:solidFill>
              </a:rPr>
              <a:t>Non-Governmental Organizations (NGOs)</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71292" y="2252325"/>
            <a:ext cx="5174967" cy="351194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Criteria for NGOs</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All applicants must complete and submit the NGO Assurance</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If N/A or unknown, indicate on the form and sign</a:t>
            </a:r>
            <a:endParaRPr lang="en-US" sz="1800" dirty="0">
              <a:solidFill>
                <a:schemeClr val="tx1"/>
              </a:solidFill>
              <a:latin typeface="+mn-lt"/>
              <a:cs typeface="+mn-cs"/>
            </a:endParaRPr>
          </a:p>
          <a:p>
            <a:pPr marL="0">
              <a:buFont typeface="Arial" panose="020B0604020202020204" pitchFamily="34" charset="0"/>
              <a:buChar char="•"/>
            </a:pPr>
            <a:endParaRPr lang="en-US" sz="1800" dirty="0">
              <a:solidFill>
                <a:schemeClr val="tx1"/>
              </a:solidFill>
              <a:latin typeface="+mn-lt"/>
              <a:cs typeface="+mn-cs"/>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B9253-E21B-60A4-F1B5-EEEBC0C9D84D}"/>
              </a:ext>
            </a:extLst>
          </p:cNvPr>
          <p:cNvSpPr txBox="1"/>
          <p:nvPr/>
        </p:nvSpPr>
        <p:spPr>
          <a:xfrm>
            <a:off x="8484110" y="6442139"/>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8</a:t>
            </a:r>
          </a:p>
        </p:txBody>
      </p:sp>
      <p:pic>
        <p:nvPicPr>
          <p:cNvPr id="7" name="Picture 6">
            <a:extLst>
              <a:ext uri="{FF2B5EF4-FFF2-40B4-BE49-F238E27FC236}">
                <a16:creationId xmlns:a16="http://schemas.microsoft.com/office/drawing/2014/main" id="{9409F6A0-2784-1BAD-6C5B-36BD4D1D306C}"/>
              </a:ext>
            </a:extLst>
          </p:cNvPr>
          <p:cNvPicPr>
            <a:picLocks noChangeAspect="1"/>
          </p:cNvPicPr>
          <p:nvPr/>
        </p:nvPicPr>
        <p:blipFill rotWithShape="1">
          <a:blip r:embed="rId3"/>
          <a:srcRect l="39584" t="22436" r="24652" b="4274"/>
          <a:stretch/>
        </p:blipFill>
        <p:spPr bwMode="auto">
          <a:xfrm>
            <a:off x="5794126" y="188463"/>
            <a:ext cx="6039365" cy="6158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522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kern="1200" dirty="0">
                <a:solidFill>
                  <a:schemeClr val="tx1"/>
                </a:solidFill>
              </a:rPr>
              <a:t>Local Impact Letter(s)</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56992" y="2365340"/>
            <a:ext cx="4848719" cy="3511943"/>
          </a:xfrm>
        </p:spPr>
        <p:txBody>
          <a:bodyPr vert="horz" lIns="91440" tIns="45720" rIns="91440" bIns="45720" rtlCol="0" anchor="ctr">
            <a:normAutofit/>
          </a:bodyPr>
          <a:lstStyle/>
          <a:p>
            <a:pPr algn="just">
              <a:buFont typeface="Arial" panose="020B0604020202020204" pitchFamily="34" charset="0"/>
              <a:buChar char="•"/>
            </a:pPr>
            <a:r>
              <a:rPr lang="en-US" dirty="0">
                <a:solidFill>
                  <a:schemeClr val="tx1"/>
                </a:solidFill>
              </a:rPr>
              <a:t>Projects may have impacts on retailers and local government agencies that prevent projects from operating as intended.</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All applicants required to submit a letter acknowledging anticipated impacts from the implementation of the proposed project (Appendix E).</a:t>
            </a:r>
          </a:p>
          <a:p>
            <a:pPr>
              <a:buFont typeface="Arial" panose="020B0604020202020204" pitchFamily="34" charset="0"/>
              <a:buChar char="•"/>
            </a:pPr>
            <a:endParaRPr lang="en-US" dirty="0">
              <a:solidFill>
                <a:schemeClr val="tx1"/>
              </a:solidFill>
            </a:endParaRPr>
          </a:p>
          <a:p>
            <a:pPr marL="0" indent="0">
              <a:buNone/>
            </a:pPr>
            <a:endParaRPr lang="en-US" sz="1200" dirty="0">
              <a:solidFill>
                <a:schemeClr val="tx1"/>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B9253-E21B-60A4-F1B5-EEEBC0C9D84D}"/>
              </a:ext>
            </a:extLst>
          </p:cNvPr>
          <p:cNvSpPr txBox="1"/>
          <p:nvPr/>
        </p:nvSpPr>
        <p:spPr>
          <a:xfrm>
            <a:off x="8484110" y="6442139"/>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9</a:t>
            </a:r>
          </a:p>
        </p:txBody>
      </p:sp>
      <p:pic>
        <p:nvPicPr>
          <p:cNvPr id="2" name="Picture 1">
            <a:extLst>
              <a:ext uri="{FF2B5EF4-FFF2-40B4-BE49-F238E27FC236}">
                <a16:creationId xmlns:a16="http://schemas.microsoft.com/office/drawing/2014/main" id="{CC7F38AB-1083-1081-EE60-801452DDD3AC}"/>
              </a:ext>
            </a:extLst>
          </p:cNvPr>
          <p:cNvPicPr>
            <a:picLocks noChangeAspect="1"/>
          </p:cNvPicPr>
          <p:nvPr/>
        </p:nvPicPr>
        <p:blipFill rotWithShape="1">
          <a:blip r:embed="rId3"/>
          <a:srcRect l="39352" t="18803" r="24190" b="30769"/>
          <a:stretch/>
        </p:blipFill>
        <p:spPr bwMode="auto">
          <a:xfrm>
            <a:off x="5746259" y="354958"/>
            <a:ext cx="6424054" cy="5360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12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24465" y="624568"/>
            <a:ext cx="4456257" cy="5412920"/>
          </a:xfrm>
        </p:spPr>
        <p:txBody>
          <a:bodyPr vert="horz" lIns="91440" tIns="45720" rIns="91440" bIns="45720" rtlCol="0" anchor="ctr">
            <a:normAutofit/>
          </a:bodyPr>
          <a:lstStyle/>
          <a:p>
            <a:r>
              <a:rPr lang="en-US" sz="4000" kern="1200" dirty="0">
                <a:solidFill>
                  <a:srgbClr val="FFFFFF"/>
                </a:solidFill>
                <a:latin typeface="Arial" panose="020B0604020202020204" pitchFamily="34" charset="0"/>
                <a:cs typeface="Arial" panose="020B0604020202020204" pitchFamily="34" charset="0"/>
              </a:rPr>
              <a:t>Welcome and Introductions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581035" y="717755"/>
            <a:ext cx="6286500" cy="56343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Christy Fields, Staff Services Manager I</a:t>
            </a:r>
          </a:p>
          <a:p>
            <a:pPr marL="0">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Michael Lee, Research Data Specialist </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Ricardo Goodridge, Deputy Director</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191303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kern="1200" dirty="0">
                <a:solidFill>
                  <a:schemeClr val="tx1"/>
                </a:solidFill>
              </a:rPr>
              <a:t>Letter(s) of Commitment</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40471" y="2252325"/>
            <a:ext cx="4953850" cy="3511943"/>
          </a:xfrm>
        </p:spPr>
        <p:txBody>
          <a:bodyPr vert="horz" lIns="91440" tIns="45720" rIns="91440" bIns="45720" rtlCol="0" anchor="ctr">
            <a:normAutofit/>
          </a:bodyPr>
          <a:lstStyle/>
          <a:p>
            <a:pPr algn="just">
              <a:buFont typeface="Arial" panose="020B0604020202020204" pitchFamily="34" charset="0"/>
              <a:buChar char="•"/>
            </a:pPr>
            <a:r>
              <a:rPr lang="en-US" b="1" u="sng" dirty="0">
                <a:solidFill>
                  <a:schemeClr val="tx1"/>
                </a:solidFill>
              </a:rPr>
              <a:t>If</a:t>
            </a:r>
            <a:r>
              <a:rPr lang="en-US" dirty="0">
                <a:solidFill>
                  <a:schemeClr val="tx1"/>
                </a:solidFill>
              </a:rPr>
              <a:t> the success of your project depends others submit a Letter of Commitment.</a:t>
            </a:r>
          </a:p>
          <a:p>
            <a:pPr marL="0" indent="0" algn="just">
              <a:buNone/>
            </a:pPr>
            <a:endParaRPr lang="en-US" sz="1300" dirty="0">
              <a:solidFill>
                <a:schemeClr val="tx1"/>
              </a:solidFill>
            </a:endParaRPr>
          </a:p>
          <a:p>
            <a:pPr algn="just">
              <a:buFont typeface="Arial" panose="020B0604020202020204" pitchFamily="34" charset="0"/>
              <a:buChar char="•"/>
            </a:pPr>
            <a:r>
              <a:rPr lang="en-US" dirty="0">
                <a:solidFill>
                  <a:schemeClr val="tx1"/>
                </a:solidFill>
              </a:rPr>
              <a:t>A sample letter is provided in Appendix F</a:t>
            </a:r>
          </a:p>
          <a:p>
            <a:pPr marL="0" indent="0">
              <a:buNone/>
            </a:pPr>
            <a:endParaRPr lang="en-US" sz="1200" dirty="0">
              <a:solidFill>
                <a:schemeClr val="tx1"/>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B9253-E21B-60A4-F1B5-EEEBC0C9D84D}"/>
              </a:ext>
            </a:extLst>
          </p:cNvPr>
          <p:cNvSpPr txBox="1"/>
          <p:nvPr/>
        </p:nvSpPr>
        <p:spPr>
          <a:xfrm>
            <a:off x="8484110" y="6442139"/>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9</a:t>
            </a:r>
          </a:p>
        </p:txBody>
      </p:sp>
      <p:pic>
        <p:nvPicPr>
          <p:cNvPr id="7" name="Picture 6">
            <a:extLst>
              <a:ext uri="{FF2B5EF4-FFF2-40B4-BE49-F238E27FC236}">
                <a16:creationId xmlns:a16="http://schemas.microsoft.com/office/drawing/2014/main" id="{168ED828-5AA2-1D3B-77BC-61C7AA20C5A0}"/>
              </a:ext>
            </a:extLst>
          </p:cNvPr>
          <p:cNvPicPr>
            <a:picLocks noChangeAspect="1"/>
          </p:cNvPicPr>
          <p:nvPr/>
        </p:nvPicPr>
        <p:blipFill rotWithShape="1">
          <a:blip r:embed="rId3"/>
          <a:srcRect l="39699" t="23504" r="23380" b="19872"/>
          <a:stretch/>
        </p:blipFill>
        <p:spPr bwMode="auto">
          <a:xfrm>
            <a:off x="5696791" y="309065"/>
            <a:ext cx="6356624" cy="5777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19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dirty="0">
                <a:solidFill>
                  <a:schemeClr val="tx1"/>
                </a:solidFill>
              </a:rPr>
              <a:t>Provision of Policies</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40471" y="1944913"/>
            <a:ext cx="5156320" cy="3819355"/>
          </a:xfrm>
        </p:spPr>
        <p:txBody>
          <a:bodyPr vert="horz" lIns="91440" tIns="45720" rIns="91440" bIns="45720" rtlCol="0" anchor="ctr">
            <a:normAutofit/>
          </a:bodyPr>
          <a:lstStyle/>
          <a:p>
            <a:pPr marL="0" indent="0">
              <a:buNone/>
            </a:pPr>
            <a:r>
              <a:rPr lang="en-US" dirty="0">
                <a:solidFill>
                  <a:schemeClr val="tx1"/>
                </a:solidFill>
              </a:rPr>
              <a:t>Per SB 154, applicants must provide:</a:t>
            </a:r>
          </a:p>
          <a:p>
            <a:pPr marL="0" indent="0" algn="just">
              <a:buNone/>
            </a:pPr>
            <a:endParaRPr lang="en-US" sz="1200" dirty="0">
              <a:solidFill>
                <a:schemeClr val="tx1"/>
              </a:solidFill>
            </a:endParaRPr>
          </a:p>
          <a:p>
            <a:pPr algn="just">
              <a:buFont typeface="Arial" panose="020B0604020202020204" pitchFamily="34" charset="0"/>
              <a:buChar char="•"/>
            </a:pPr>
            <a:r>
              <a:rPr lang="en-US" dirty="0">
                <a:solidFill>
                  <a:schemeClr val="tx1"/>
                </a:solidFill>
              </a:rPr>
              <a:t>Policies on Racial Bias</a:t>
            </a:r>
          </a:p>
          <a:p>
            <a:pPr marL="0" indent="0" algn="just">
              <a:buNone/>
            </a:pPr>
            <a:r>
              <a:rPr lang="en-US" sz="1200" dirty="0">
                <a:solidFill>
                  <a:schemeClr val="tx1"/>
                </a:solidFill>
              </a:rPr>
              <a:t>-------------------------------------------------------------------------------------------------</a:t>
            </a:r>
          </a:p>
          <a:p>
            <a:pPr>
              <a:buFont typeface="Arial" panose="020B0604020202020204" pitchFamily="34" charset="0"/>
              <a:buChar char="•"/>
            </a:pPr>
            <a:r>
              <a:rPr lang="en-US" b="1" u="sng" dirty="0">
                <a:solidFill>
                  <a:schemeClr val="tx1"/>
                </a:solidFill>
              </a:rPr>
              <a:t>If</a:t>
            </a:r>
            <a:r>
              <a:rPr lang="en-US" b="1" dirty="0">
                <a:solidFill>
                  <a:schemeClr val="tx1"/>
                </a:solidFill>
              </a:rPr>
              <a:t> </a:t>
            </a:r>
            <a:r>
              <a:rPr lang="en-US" dirty="0">
                <a:solidFill>
                  <a:schemeClr val="tx1"/>
                </a:solidFill>
              </a:rPr>
              <a:t>proposing an investment in surveillance technology, provide your policies on Surveillance Technology </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B9253-E21B-60A4-F1B5-EEEBC0C9D84D}"/>
              </a:ext>
            </a:extLst>
          </p:cNvPr>
          <p:cNvSpPr txBox="1"/>
          <p:nvPr/>
        </p:nvSpPr>
        <p:spPr>
          <a:xfrm>
            <a:off x="8484110" y="6442139"/>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9</a:t>
            </a:r>
          </a:p>
        </p:txBody>
      </p:sp>
      <p:pic>
        <p:nvPicPr>
          <p:cNvPr id="2" name="Picture 1">
            <a:extLst>
              <a:ext uri="{FF2B5EF4-FFF2-40B4-BE49-F238E27FC236}">
                <a16:creationId xmlns:a16="http://schemas.microsoft.com/office/drawing/2014/main" id="{578B3027-98D6-361C-1CC1-A3A1D5335DFC}"/>
              </a:ext>
            </a:extLst>
          </p:cNvPr>
          <p:cNvPicPr>
            <a:picLocks noChangeAspect="1"/>
          </p:cNvPicPr>
          <p:nvPr/>
        </p:nvPicPr>
        <p:blipFill rotWithShape="1">
          <a:blip r:embed="rId3"/>
          <a:srcRect l="39815" t="56836" r="25579" b="17950"/>
          <a:stretch/>
        </p:blipFill>
        <p:spPr bwMode="auto">
          <a:xfrm>
            <a:off x="5813241" y="1126162"/>
            <a:ext cx="6137730" cy="3074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907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Funding</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$242,250,000 available competitively</a:t>
            </a:r>
          </a:p>
          <a:p>
            <a:pPr algn="just"/>
            <a:endParaRPr lang="en-US" sz="1100" dirty="0">
              <a:solidFill>
                <a:schemeClr val="tx1"/>
              </a:solidFill>
            </a:endParaRPr>
          </a:p>
          <a:p>
            <a:pPr algn="just"/>
            <a:r>
              <a:rPr lang="en-US" dirty="0">
                <a:solidFill>
                  <a:schemeClr val="tx1"/>
                </a:solidFill>
              </a:rPr>
              <a:t>Applicants may apply under the Medium </a:t>
            </a:r>
            <a:r>
              <a:rPr lang="en-US" b="1" u="sng" dirty="0">
                <a:solidFill>
                  <a:schemeClr val="tx1"/>
                </a:solidFill>
              </a:rPr>
              <a:t>or</a:t>
            </a:r>
            <a:r>
              <a:rPr lang="en-US" dirty="0">
                <a:solidFill>
                  <a:schemeClr val="tx1"/>
                </a:solidFill>
              </a:rPr>
              <a:t> Large Scope category</a:t>
            </a:r>
          </a:p>
          <a:p>
            <a:pPr algn="just"/>
            <a:endParaRPr lang="en-US" sz="1100" dirty="0">
              <a:solidFill>
                <a:schemeClr val="tx1"/>
              </a:solidFill>
            </a:endParaRPr>
          </a:p>
          <a:p>
            <a:pPr algn="just"/>
            <a:r>
              <a:rPr lang="en-US" dirty="0">
                <a:solidFill>
                  <a:schemeClr val="tx1"/>
                </a:solidFill>
              </a:rPr>
              <a:t>Applicants may apply for any dollar amount up to and including the maximum grant amount identified in the Medium Scope or Large Scope category</a:t>
            </a: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77ED7B-48DB-345F-1955-578C873FA11B}"/>
              </a:ext>
            </a:extLst>
          </p:cNvPr>
          <p:cNvSpPr txBox="1"/>
          <p:nvPr/>
        </p:nvSpPr>
        <p:spPr>
          <a:xfrm>
            <a:off x="8093804" y="6433464"/>
            <a:ext cx="344407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Pages 10-12</a:t>
            </a:r>
          </a:p>
        </p:txBody>
      </p:sp>
    </p:spTree>
    <p:extLst>
      <p:ext uri="{BB962C8B-B14F-4D97-AF65-F5344CB8AC3E}">
        <p14:creationId xmlns:p14="http://schemas.microsoft.com/office/powerpoint/2010/main" val="2005195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sz="4400" kern="1200" dirty="0">
                <a:solidFill>
                  <a:srgbClr val="FFFFFF"/>
                </a:solidFill>
              </a:rPr>
              <a:t>Funding Thresholds</a:t>
            </a:r>
          </a:p>
        </p:txBody>
      </p:sp>
      <p:sp>
        <p:nvSpPr>
          <p:cNvPr id="33" name="Rectangle 2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1E3D87">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2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1E3D8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054529" y="2125996"/>
            <a:ext cx="3469776" cy="374089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Prepare a budget for either the Medium </a:t>
            </a:r>
            <a:r>
              <a:rPr lang="en-US" b="1" u="sng" dirty="0">
                <a:solidFill>
                  <a:schemeClr val="tx1"/>
                </a:solidFill>
              </a:rPr>
              <a:t>or</a:t>
            </a:r>
            <a:r>
              <a:rPr lang="en-US" dirty="0">
                <a:solidFill>
                  <a:schemeClr val="tx1"/>
                </a:solidFill>
              </a:rPr>
              <a:t> Large Scope category</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Budget must cover October 1, 2023 - June 1, 2027</a:t>
            </a:r>
          </a:p>
        </p:txBody>
      </p:sp>
      <p:sp>
        <p:nvSpPr>
          <p:cNvPr id="6" name="TextBox 5">
            <a:extLst>
              <a:ext uri="{FF2B5EF4-FFF2-40B4-BE49-F238E27FC236}">
                <a16:creationId xmlns:a16="http://schemas.microsoft.com/office/drawing/2014/main" id="{2B1FC8EC-E295-FB9A-1953-D907B5004BCB}"/>
              </a:ext>
            </a:extLst>
          </p:cNvPr>
          <p:cNvSpPr txBox="1"/>
          <p:nvPr/>
        </p:nvSpPr>
        <p:spPr>
          <a:xfrm>
            <a:off x="8854421" y="6380845"/>
            <a:ext cx="30059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10</a:t>
            </a:r>
          </a:p>
        </p:txBody>
      </p:sp>
      <p:graphicFrame>
        <p:nvGraphicFramePr>
          <p:cNvPr id="14" name="Table 13">
            <a:extLst>
              <a:ext uri="{FF2B5EF4-FFF2-40B4-BE49-F238E27FC236}">
                <a16:creationId xmlns:a16="http://schemas.microsoft.com/office/drawing/2014/main" id="{C7D6CA4E-F3C6-508F-2DF4-9491508F35D4}"/>
              </a:ext>
            </a:extLst>
          </p:cNvPr>
          <p:cNvGraphicFramePr>
            <a:graphicFrameLocks noGrp="1"/>
          </p:cNvGraphicFramePr>
          <p:nvPr>
            <p:extLst>
              <p:ext uri="{D42A27DB-BD31-4B8C-83A1-F6EECF244321}">
                <p14:modId xmlns:p14="http://schemas.microsoft.com/office/powerpoint/2010/main" val="1430478448"/>
              </p:ext>
            </p:extLst>
          </p:nvPr>
        </p:nvGraphicFramePr>
        <p:xfrm>
          <a:off x="458921" y="2606608"/>
          <a:ext cx="7209362" cy="2064783"/>
        </p:xfrm>
        <a:graphic>
          <a:graphicData uri="http://schemas.openxmlformats.org/drawingml/2006/table">
            <a:tbl>
              <a:tblPr firstRow="1" firstCol="1" bandRow="1">
                <a:tableStyleId>{5C22544A-7EE6-4342-B048-85BDC9FD1C3A}</a:tableStyleId>
              </a:tblPr>
              <a:tblGrid>
                <a:gridCol w="2080216">
                  <a:extLst>
                    <a:ext uri="{9D8B030D-6E8A-4147-A177-3AD203B41FA5}">
                      <a16:colId xmlns:a16="http://schemas.microsoft.com/office/drawing/2014/main" val="2791039080"/>
                    </a:ext>
                  </a:extLst>
                </a:gridCol>
                <a:gridCol w="2505128">
                  <a:extLst>
                    <a:ext uri="{9D8B030D-6E8A-4147-A177-3AD203B41FA5}">
                      <a16:colId xmlns:a16="http://schemas.microsoft.com/office/drawing/2014/main" val="472718223"/>
                    </a:ext>
                  </a:extLst>
                </a:gridCol>
                <a:gridCol w="2624018">
                  <a:extLst>
                    <a:ext uri="{9D8B030D-6E8A-4147-A177-3AD203B41FA5}">
                      <a16:colId xmlns:a16="http://schemas.microsoft.com/office/drawing/2014/main" val="462294786"/>
                    </a:ext>
                  </a:extLst>
                </a:gridCol>
              </a:tblGrid>
              <a:tr h="449856">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Funding Categories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Maximum Grant Award</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Total Available Funding*</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3710668878"/>
                  </a:ext>
                </a:extLst>
              </a:tr>
              <a:tr h="521605">
                <a:tc>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Medium Scope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Up to </a:t>
                      </a:r>
                      <a:r>
                        <a:rPr lang="en-US" sz="1800" b="1" dirty="0">
                          <a:solidFill>
                            <a:schemeClr val="tx1"/>
                          </a:solidFill>
                          <a:effectLst/>
                          <a:latin typeface="Arial" panose="020B0604020202020204" pitchFamily="34" charset="0"/>
                          <a:cs typeface="Arial" panose="020B0604020202020204" pitchFamily="34" charset="0"/>
                        </a:rPr>
                        <a:t>$6,125,000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$85,750,000</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671757035"/>
                  </a:ext>
                </a:extLst>
              </a:tr>
              <a:tr h="419106">
                <a:tc>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Large Scope </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Up to </a:t>
                      </a:r>
                      <a:r>
                        <a:rPr lang="en-US" sz="1800" b="1" dirty="0">
                          <a:solidFill>
                            <a:schemeClr val="tx1"/>
                          </a:solidFill>
                          <a:effectLst/>
                          <a:latin typeface="Arial" panose="020B0604020202020204" pitchFamily="34" charset="0"/>
                          <a:cs typeface="Arial" panose="020B0604020202020204" pitchFamily="34" charset="0"/>
                        </a:rPr>
                        <a:t>$15,650,000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$156,500,000</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288541773"/>
                  </a:ext>
                </a:extLst>
              </a:tr>
              <a:tr h="296108">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2177210989"/>
                  </a:ext>
                </a:extLst>
              </a:tr>
              <a:tr h="378108">
                <a:tc gridSpan="2">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Total Funding for Competitive Grants:</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hMerge="1">
                  <a:txBody>
                    <a:bodyPr/>
                    <a:lstStyle/>
                    <a:p>
                      <a:endParaRPr lang="en-US"/>
                    </a:p>
                  </a:txBody>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$242,250,000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969722347"/>
                  </a:ext>
                </a:extLst>
              </a:tr>
            </a:tbl>
          </a:graphicData>
        </a:graphic>
      </p:graphicFrame>
      <p:sp>
        <p:nvSpPr>
          <p:cNvPr id="15" name="TextBox 14">
            <a:extLst>
              <a:ext uri="{FF2B5EF4-FFF2-40B4-BE49-F238E27FC236}">
                <a16:creationId xmlns:a16="http://schemas.microsoft.com/office/drawing/2014/main" id="{795E4E0D-C7D7-B80D-361B-26D595ADB3ED}"/>
              </a:ext>
            </a:extLst>
          </p:cNvPr>
          <p:cNvSpPr txBox="1"/>
          <p:nvPr/>
        </p:nvSpPr>
        <p:spPr>
          <a:xfrm>
            <a:off x="458921" y="4824281"/>
            <a:ext cx="7205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*Provided funding is appropriated in the FY 2023-2024 and 2024-25 State Budget Acts</a:t>
            </a:r>
          </a:p>
        </p:txBody>
      </p:sp>
    </p:spTree>
    <p:extLst>
      <p:ext uri="{BB962C8B-B14F-4D97-AF65-F5344CB8AC3E}">
        <p14:creationId xmlns:p14="http://schemas.microsoft.com/office/powerpoint/2010/main" val="154397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Eligible Funding Activities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3631" y="2993048"/>
            <a:ext cx="7876549" cy="560290"/>
          </a:xfrm>
        </p:spPr>
        <p:txBody>
          <a:bodyPr vert="horz" lIns="91440" tIns="45720" rIns="91440" bIns="45720" rtlCol="0" anchor="ctr">
            <a:normAutofit/>
          </a:bodyPr>
          <a:lstStyle/>
          <a:p>
            <a:pPr marL="0" indent="0" algn="just">
              <a:buNone/>
            </a:pPr>
            <a:r>
              <a:rPr lang="en-US" dirty="0">
                <a:solidFill>
                  <a:schemeClr val="tx1"/>
                </a:solidFill>
              </a:rPr>
              <a:t>Include, but not limited to, the following:</a:t>
            </a: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5F6CD5DE-F920-3A32-8760-F80AF0E845BC}"/>
              </a:ext>
            </a:extLst>
          </p:cNvPr>
          <p:cNvSpPr txBox="1">
            <a:spLocks/>
          </p:cNvSpPr>
          <p:nvPr/>
        </p:nvSpPr>
        <p:spPr>
          <a:xfrm>
            <a:off x="6459343" y="3645244"/>
            <a:ext cx="5088223" cy="26963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000000"/>
                </a:solidFill>
                <a:ea typeface="Calibri" panose="020F0502020204030204" pitchFamily="34" charset="0"/>
              </a:rPr>
              <a:t>Investigative Software</a:t>
            </a:r>
          </a:p>
          <a:p>
            <a:pPr algn="just"/>
            <a:r>
              <a:rPr lang="en-US" dirty="0">
                <a:solidFill>
                  <a:srgbClr val="000000"/>
                </a:solidFill>
                <a:ea typeface="Calibri" panose="020F0502020204030204" pitchFamily="34" charset="0"/>
              </a:rPr>
              <a:t>Online and Print Advertising</a:t>
            </a:r>
          </a:p>
          <a:p>
            <a:pPr algn="just"/>
            <a:r>
              <a:rPr lang="en-US" dirty="0">
                <a:solidFill>
                  <a:srgbClr val="000000"/>
                </a:solidFill>
                <a:ea typeface="Calibri" panose="020F0502020204030204" pitchFamily="34" charset="0"/>
              </a:rPr>
              <a:t>RFI Tracker/Tracking Devices</a:t>
            </a:r>
          </a:p>
          <a:p>
            <a:pPr algn="just"/>
            <a:r>
              <a:rPr lang="en-US" dirty="0">
                <a:solidFill>
                  <a:srgbClr val="000000"/>
                </a:solidFill>
                <a:ea typeface="Calibri" panose="020F0502020204030204" pitchFamily="34" charset="0"/>
              </a:rPr>
              <a:t>Routers/Modems/Hotspots</a:t>
            </a:r>
          </a:p>
          <a:p>
            <a:pPr algn="just"/>
            <a:r>
              <a:rPr lang="en-US" dirty="0">
                <a:solidFill>
                  <a:srgbClr val="000000"/>
                </a:solidFill>
                <a:ea typeface="Calibri" panose="020F0502020204030204" pitchFamily="34" charset="0"/>
              </a:rPr>
              <a:t>Staff expenses, including overtime</a:t>
            </a:r>
          </a:p>
          <a:p>
            <a:pPr marL="0" indent="0" algn="just">
              <a:buNone/>
            </a:pPr>
            <a:endParaRPr lang="en-US" dirty="0">
              <a:solidFill>
                <a:schemeClr val="tx1"/>
              </a:solidFill>
            </a:endParaRPr>
          </a:p>
          <a:p>
            <a:pPr marL="0" indent="0" algn="just">
              <a:buFont typeface="Calibri" panose="020F0502020204030204" pitchFamily="34" charset="0"/>
              <a:buNone/>
            </a:pPr>
            <a:endParaRPr lang="en-US" sz="1100" dirty="0">
              <a:solidFill>
                <a:schemeClr val="tx1"/>
              </a:solidFill>
            </a:endParaRPr>
          </a:p>
        </p:txBody>
      </p:sp>
      <p:sp>
        <p:nvSpPr>
          <p:cNvPr id="5" name="Content Placeholder 2">
            <a:extLst>
              <a:ext uri="{FF2B5EF4-FFF2-40B4-BE49-F238E27FC236}">
                <a16:creationId xmlns:a16="http://schemas.microsoft.com/office/drawing/2014/main" id="{9C83D8BF-D1E3-3CC1-E4A0-2366293A4666}"/>
              </a:ext>
            </a:extLst>
          </p:cNvPr>
          <p:cNvSpPr txBox="1">
            <a:spLocks/>
          </p:cNvSpPr>
          <p:nvPr/>
        </p:nvSpPr>
        <p:spPr>
          <a:xfrm>
            <a:off x="1008443" y="3648410"/>
            <a:ext cx="5006546" cy="26932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ea typeface="Calibri" panose="020F0502020204030204" pitchFamily="34" charset="0"/>
              </a:rPr>
              <a:t>Automated License Plate Readers</a:t>
            </a:r>
          </a:p>
          <a:p>
            <a:pPr algn="just"/>
            <a:r>
              <a:rPr lang="en-US" dirty="0">
                <a:solidFill>
                  <a:srgbClr val="000000"/>
                </a:solidFill>
                <a:ea typeface="Calibri" panose="020F0502020204030204" pitchFamily="34" charset="0"/>
              </a:rPr>
              <a:t>Cameras</a:t>
            </a:r>
          </a:p>
          <a:p>
            <a:pPr algn="just"/>
            <a:r>
              <a:rPr lang="en-US" dirty="0">
                <a:solidFill>
                  <a:srgbClr val="000000"/>
                </a:solidFill>
                <a:ea typeface="Calibri" panose="020F0502020204030204" pitchFamily="34" charset="0"/>
              </a:rPr>
              <a:t>Case Management Systems</a:t>
            </a:r>
          </a:p>
          <a:p>
            <a:pPr algn="just"/>
            <a:r>
              <a:rPr lang="en-US" dirty="0">
                <a:solidFill>
                  <a:srgbClr val="000000"/>
                </a:solidFill>
                <a:ea typeface="Calibri" panose="020F0502020204030204" pitchFamily="34" charset="0"/>
              </a:rPr>
              <a:t>Computers/Laptops/Tablets</a:t>
            </a:r>
          </a:p>
          <a:p>
            <a:pPr algn="just"/>
            <a:r>
              <a:rPr lang="en-US" dirty="0">
                <a:solidFill>
                  <a:srgbClr val="000000"/>
                </a:solidFill>
                <a:ea typeface="Calibri" panose="020F0502020204030204" pitchFamily="34" charset="0"/>
              </a:rPr>
              <a:t>Databases</a:t>
            </a:r>
          </a:p>
          <a:p>
            <a:pPr marL="0" indent="0" algn="just">
              <a:buFont typeface="Calibri" panose="020F0502020204030204" pitchFamily="34" charset="0"/>
              <a:buNone/>
            </a:pPr>
            <a:endParaRPr lang="en-US" sz="1100" dirty="0">
              <a:solidFill>
                <a:schemeClr val="tx1"/>
              </a:solidFill>
            </a:endParaRPr>
          </a:p>
        </p:txBody>
      </p:sp>
      <p:sp>
        <p:nvSpPr>
          <p:cNvPr id="6" name="TextBox 5">
            <a:extLst>
              <a:ext uri="{FF2B5EF4-FFF2-40B4-BE49-F238E27FC236}">
                <a16:creationId xmlns:a16="http://schemas.microsoft.com/office/drawing/2014/main" id="{8AEAF83F-EBA9-C810-D7A6-82668567084F}"/>
              </a:ext>
            </a:extLst>
          </p:cNvPr>
          <p:cNvSpPr txBox="1"/>
          <p:nvPr/>
        </p:nvSpPr>
        <p:spPr>
          <a:xfrm>
            <a:off x="8854421" y="6430976"/>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11</a:t>
            </a:r>
          </a:p>
        </p:txBody>
      </p:sp>
    </p:spTree>
    <p:extLst>
      <p:ext uri="{BB962C8B-B14F-4D97-AF65-F5344CB8AC3E}">
        <p14:creationId xmlns:p14="http://schemas.microsoft.com/office/powerpoint/2010/main" val="57721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Funding Requests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429000"/>
            <a:ext cx="9941319" cy="2713180"/>
          </a:xfrm>
        </p:spPr>
        <p:txBody>
          <a:bodyPr vert="horz" lIns="91440" tIns="45720" rIns="91440" bIns="45720" rtlCol="0" anchor="ctr">
            <a:normAutofit/>
          </a:bodyPr>
          <a:lstStyle/>
          <a:p>
            <a:pPr algn="just"/>
            <a:r>
              <a:rPr lang="en-US" dirty="0">
                <a:solidFill>
                  <a:schemeClr val="tx1"/>
                </a:solidFill>
              </a:rPr>
              <a:t>Budget must last for the entire grant period</a:t>
            </a:r>
          </a:p>
          <a:p>
            <a:pPr algn="just"/>
            <a:endParaRPr lang="en-US" sz="1100" dirty="0">
              <a:solidFill>
                <a:schemeClr val="tx1"/>
              </a:solidFill>
            </a:endParaRPr>
          </a:p>
          <a:p>
            <a:pPr algn="just"/>
            <a:r>
              <a:rPr lang="en-US" dirty="0">
                <a:solidFill>
                  <a:schemeClr val="tx1"/>
                </a:solidFill>
              </a:rPr>
              <a:t>No Match Requirement</a:t>
            </a:r>
          </a:p>
          <a:p>
            <a:pPr algn="just"/>
            <a:endParaRPr lang="en-US" sz="1100" dirty="0">
              <a:solidFill>
                <a:schemeClr val="tx1"/>
              </a:solidFill>
            </a:endParaRPr>
          </a:p>
          <a:p>
            <a:pPr algn="just"/>
            <a:r>
              <a:rPr lang="en-US" dirty="0">
                <a:solidFill>
                  <a:schemeClr val="tx1"/>
                </a:solidFill>
              </a:rPr>
              <a:t>Proposals will be scored in part on the reasonableness of the budget</a:t>
            </a:r>
          </a:p>
          <a:p>
            <a:pPr algn="just"/>
            <a:endParaRPr lang="en-US" sz="1100" dirty="0">
              <a:solidFill>
                <a:schemeClr val="tx1"/>
              </a:solidFill>
            </a:endParaRPr>
          </a:p>
          <a:p>
            <a:pPr algn="just"/>
            <a:r>
              <a:rPr lang="en-US" b="1" u="sng" dirty="0">
                <a:solidFill>
                  <a:schemeClr val="tx1"/>
                </a:solidFill>
              </a:rPr>
              <a:t>Only Request What is Needed</a:t>
            </a:r>
          </a:p>
          <a:p>
            <a:pPr algn="just"/>
            <a:endParaRPr lang="en-US" sz="1100" dirty="0">
              <a:solidFill>
                <a:schemeClr val="tx1"/>
              </a:solidFill>
            </a:endParaRPr>
          </a:p>
          <a:p>
            <a:pPr marL="0" indent="0" algn="just">
              <a:buNone/>
            </a:pPr>
            <a:endParaRPr lang="en-US" sz="1100" dirty="0">
              <a:solidFill>
                <a:schemeClr val="tx1"/>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8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806256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Budget Attachment Overview</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marL="0" indent="0" algn="ctr">
              <a:buNone/>
            </a:pPr>
            <a:r>
              <a:rPr lang="en-US" dirty="0">
                <a:solidFill>
                  <a:schemeClr val="tx1"/>
                </a:solidFill>
              </a:rPr>
              <a:t>Completing the Excel Budget Attachment </a:t>
            </a:r>
          </a:p>
          <a:p>
            <a:pPr algn="just"/>
            <a:endParaRPr lang="en-US" sz="1100" dirty="0">
              <a:solidFill>
                <a:schemeClr val="tx1"/>
              </a:solidFill>
            </a:endParaRPr>
          </a:p>
          <a:p>
            <a:pPr marL="0" indent="0" algn="ctr">
              <a:buNone/>
            </a:pPr>
            <a:r>
              <a:rPr lang="en-US" dirty="0">
                <a:solidFill>
                  <a:schemeClr val="tx1"/>
                </a:solidFill>
              </a:rPr>
              <a:t>Presentation by Christy Fields, Staff Services Manager I </a:t>
            </a:r>
          </a:p>
          <a:p>
            <a:pPr algn="just"/>
            <a:endParaRPr lang="en-US" sz="1100" dirty="0">
              <a:solidFill>
                <a:schemeClr val="tx1"/>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3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4000" kern="1200" dirty="0">
                <a:solidFill>
                  <a:schemeClr val="tx1"/>
                </a:solidFill>
              </a:rPr>
              <a:t>Budget Attachment Location</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310234" y="2003669"/>
            <a:ext cx="5393603" cy="3511943"/>
          </a:xfrm>
        </p:spPr>
        <p:txBody>
          <a:bodyPr vert="horz" lIns="91440" tIns="45720" rIns="91440" bIns="45720" rtlCol="0" anchor="ctr">
            <a:normAutofit/>
          </a:bodyPr>
          <a:lstStyle/>
          <a:p>
            <a:pPr algn="just"/>
            <a:r>
              <a:rPr lang="en-US" dirty="0">
                <a:solidFill>
                  <a:schemeClr val="tx1"/>
                </a:solidFill>
              </a:rPr>
              <a:t>Visit the Corrections Planning and Grants Program Division Webpage -</a:t>
            </a:r>
            <a:endParaRPr lang="en-US" sz="1100" dirty="0">
              <a:solidFill>
                <a:schemeClr val="tx1"/>
              </a:solidFill>
            </a:endParaRPr>
          </a:p>
          <a:p>
            <a:pPr marL="288925" indent="0" algn="just">
              <a:buNone/>
              <a:tabLst>
                <a:tab pos="228600" algn="l"/>
              </a:tabLst>
            </a:pPr>
            <a:r>
              <a:rPr lang="en-US" dirty="0">
                <a:solidFill>
                  <a:schemeClr val="accent2"/>
                </a:solidFill>
                <a:hlinkClick r:id="rId3">
                  <a:extLst>
                    <a:ext uri="{A12FA001-AC4F-418D-AE19-62706E023703}">
                      <ahyp:hlinkClr xmlns:ahyp="http://schemas.microsoft.com/office/drawing/2018/hyperlinkcolor" val="tx"/>
                    </a:ext>
                  </a:extLst>
                </a:hlinkClick>
              </a:rPr>
              <a:t>https://www.bscc.ca.gov/s_correctionsplanningandprograms/</a:t>
            </a:r>
            <a:endParaRPr lang="en-US" dirty="0">
              <a:solidFill>
                <a:schemeClr val="accent2"/>
              </a:solidFill>
            </a:endParaRPr>
          </a:p>
          <a:p>
            <a:pPr marL="0" indent="0" algn="just">
              <a:buNone/>
            </a:pPr>
            <a:endParaRPr lang="en-US" sz="1200" dirty="0">
              <a:solidFill>
                <a:schemeClr val="accent2"/>
              </a:solidFill>
            </a:endParaRPr>
          </a:p>
          <a:p>
            <a:pPr algn="just"/>
            <a:r>
              <a:rPr lang="en-US" dirty="0">
                <a:solidFill>
                  <a:schemeClr val="tx1"/>
                </a:solidFill>
              </a:rPr>
              <a:t>The Organized Retail Theft Prevention Grant Program is listed alphabetically</a:t>
            </a:r>
            <a:endParaRPr lang="en-US" dirty="0">
              <a:solidFill>
                <a:schemeClr val="accent2"/>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text, email&#10;&#10;Description automatically generated">
            <a:extLst>
              <a:ext uri="{FF2B5EF4-FFF2-40B4-BE49-F238E27FC236}">
                <a16:creationId xmlns:a16="http://schemas.microsoft.com/office/drawing/2014/main" id="{0671F96C-D4D2-F436-D53D-789108B90AE0}"/>
              </a:ext>
            </a:extLst>
          </p:cNvPr>
          <p:cNvPicPr>
            <a:picLocks noChangeAspect="1"/>
          </p:cNvPicPr>
          <p:nvPr/>
        </p:nvPicPr>
        <p:blipFill rotWithShape="1">
          <a:blip r:embed="rId4"/>
          <a:srcRect l="20833" t="8975" r="21759" b="3632"/>
          <a:stretch/>
        </p:blipFill>
        <p:spPr bwMode="auto">
          <a:xfrm>
            <a:off x="5752093" y="477707"/>
            <a:ext cx="6391650" cy="547725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2AC32B6-161F-609F-F73F-CAE1A1CA5846}"/>
              </a:ext>
            </a:extLst>
          </p:cNvPr>
          <p:cNvSpPr txBox="1"/>
          <p:nvPr/>
        </p:nvSpPr>
        <p:spPr>
          <a:xfrm>
            <a:off x="5987142" y="5269281"/>
            <a:ext cx="3945835"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611445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rPr>
              <a:t>Budget Attachment Location (Cont’d)</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pPr algn="just"/>
            <a:r>
              <a:rPr lang="en-US" dirty="0">
                <a:solidFill>
                  <a:schemeClr val="tx1"/>
                </a:solidFill>
              </a:rPr>
              <a:t>Click “Application Information” to view the application, attachments, and other information</a:t>
            </a:r>
          </a:p>
          <a:p>
            <a:pPr algn="just"/>
            <a:endParaRPr lang="en-US" sz="1200" dirty="0">
              <a:solidFill>
                <a:schemeClr val="tx1"/>
              </a:solidFill>
            </a:endParaRPr>
          </a:p>
          <a:p>
            <a:pPr algn="just"/>
            <a:r>
              <a:rPr lang="en-US" dirty="0">
                <a:solidFill>
                  <a:schemeClr val="tx1"/>
                </a:solidFill>
              </a:rPr>
              <a:t>The Budget Attachment is located under Step 2, Item  1</a:t>
            </a:r>
          </a:p>
          <a:p>
            <a:pPr algn="just"/>
            <a:endParaRPr lang="en-US" sz="1200" dirty="0">
              <a:solidFill>
                <a:schemeClr val="tx1"/>
              </a:solidFill>
            </a:endParaRPr>
          </a:p>
          <a:p>
            <a:pPr algn="just"/>
            <a:r>
              <a:rPr lang="en-US" dirty="0">
                <a:solidFill>
                  <a:schemeClr val="tx1"/>
                </a:solidFill>
              </a:rPr>
              <a:t>Click on the Budget Attachment and an Excel file will open</a:t>
            </a:r>
          </a:p>
          <a:p>
            <a:pPr algn="just"/>
            <a:endParaRPr lang="en-US" sz="1100" dirty="0">
              <a:solidFill>
                <a:schemeClr val="tx1"/>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34CB738-E636-65DD-2DDD-F5213E1A0B7B}"/>
              </a:ext>
            </a:extLst>
          </p:cNvPr>
          <p:cNvPicPr>
            <a:picLocks noChangeAspect="1"/>
          </p:cNvPicPr>
          <p:nvPr/>
        </p:nvPicPr>
        <p:blipFill rotWithShape="1">
          <a:blip r:embed="rId3"/>
          <a:srcRect l="20394" t="18404" r="21377"/>
          <a:stretch/>
        </p:blipFill>
        <p:spPr>
          <a:xfrm>
            <a:off x="5668363" y="470675"/>
            <a:ext cx="6158006" cy="5686936"/>
          </a:xfrm>
          <a:prstGeom prst="rect">
            <a:avLst/>
          </a:prstGeom>
        </p:spPr>
      </p:pic>
      <p:sp>
        <p:nvSpPr>
          <p:cNvPr id="7" name="TextBox 6">
            <a:extLst>
              <a:ext uri="{FF2B5EF4-FFF2-40B4-BE49-F238E27FC236}">
                <a16:creationId xmlns:a16="http://schemas.microsoft.com/office/drawing/2014/main" id="{0BBB2B9C-898A-9514-FC98-5B0229660DD8}"/>
              </a:ext>
            </a:extLst>
          </p:cNvPr>
          <p:cNvSpPr txBox="1"/>
          <p:nvPr/>
        </p:nvSpPr>
        <p:spPr>
          <a:xfrm>
            <a:off x="6275255" y="3059350"/>
            <a:ext cx="154102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45875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410821" y="624568"/>
            <a:ext cx="3766457" cy="5412920"/>
          </a:xfrm>
        </p:spPr>
        <p:txBody>
          <a:bodyPr vert="horz" lIns="91440" tIns="45720" rIns="91440" bIns="45720" rtlCol="0" anchor="ctr">
            <a:normAutofit/>
          </a:bodyPr>
          <a:lstStyle/>
          <a:p>
            <a:pPr algn="ctr"/>
            <a:r>
              <a:rPr lang="en-US" sz="4400" kern="1200" dirty="0">
                <a:solidFill>
                  <a:srgbClr val="FFFFFF"/>
                </a:solidFill>
                <a:latin typeface="Arial" panose="020B0604020202020204" pitchFamily="34" charset="0"/>
                <a:cs typeface="Arial" panose="020B0604020202020204" pitchFamily="34" charset="0"/>
              </a:rPr>
              <a:t>Agenda</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rPr>
              <a:t>BSCC Overview </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Grant Program Background</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Review of Key RFP Components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Proposal Rating Factors &amp; Process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Proposal Submission Process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Key Takeaways</a:t>
            </a:r>
          </a:p>
          <a:p>
            <a:pPr>
              <a:buFont typeface="Arial" panose="020B0604020202020204" pitchFamily="34" charset="0"/>
              <a:buChar char="•"/>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2403772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423893" cy="1200361"/>
          </a:xfrm>
        </p:spPr>
        <p:txBody>
          <a:bodyPr vert="horz" lIns="91440" tIns="45720" rIns="91440" bIns="45720" rtlCol="0" anchor="b">
            <a:normAutofit/>
          </a:bodyPr>
          <a:lstStyle/>
          <a:p>
            <a:r>
              <a:rPr lang="en-US" sz="3600" kern="1200" dirty="0">
                <a:solidFill>
                  <a:schemeClr val="tx1"/>
                </a:solidFill>
              </a:rPr>
              <a:t>Budget Attachment - Instructions Tab</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pPr algn="just"/>
            <a:r>
              <a:rPr lang="en-US" dirty="0">
                <a:solidFill>
                  <a:schemeClr val="tx1"/>
                </a:solidFill>
              </a:rPr>
              <a:t>Before starting your budget, please</a:t>
            </a:r>
            <a:br>
              <a:rPr lang="en-US" dirty="0">
                <a:solidFill>
                  <a:schemeClr val="tx1"/>
                </a:solidFill>
              </a:rPr>
            </a:br>
            <a:r>
              <a:rPr lang="en-US" dirty="0">
                <a:solidFill>
                  <a:schemeClr val="tx1"/>
                </a:solidFill>
              </a:rPr>
              <a:t>review the “Instructions” tab</a:t>
            </a:r>
          </a:p>
          <a:p>
            <a:pPr algn="just"/>
            <a:endParaRPr lang="en-US" sz="1200" dirty="0">
              <a:solidFill>
                <a:schemeClr val="tx1"/>
              </a:solidFill>
            </a:endParaRPr>
          </a:p>
          <a:p>
            <a:r>
              <a:rPr lang="en-US" dirty="0">
                <a:solidFill>
                  <a:schemeClr val="tx1"/>
                </a:solidFill>
              </a:rPr>
              <a:t>Instructions for completing the</a:t>
            </a:r>
            <a:br>
              <a:rPr lang="en-US" dirty="0">
                <a:solidFill>
                  <a:schemeClr val="tx1"/>
                </a:solidFill>
              </a:rPr>
            </a:br>
            <a:r>
              <a:rPr lang="en-US" dirty="0">
                <a:solidFill>
                  <a:schemeClr val="tx1"/>
                </a:solidFill>
              </a:rPr>
              <a:t>Budget Attachment, including detailed information on budget line items, can be found here.</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D77C461-AD23-6A52-5F5A-AD3E34354FED}"/>
              </a:ext>
            </a:extLst>
          </p:cNvPr>
          <p:cNvPicPr>
            <a:picLocks noChangeAspect="1"/>
          </p:cNvPicPr>
          <p:nvPr/>
        </p:nvPicPr>
        <p:blipFill rotWithShape="1">
          <a:blip r:embed="rId3"/>
          <a:srcRect l="1817" t="21358" r="55819" b="2677"/>
          <a:stretch/>
        </p:blipFill>
        <p:spPr>
          <a:xfrm>
            <a:off x="5714021" y="354959"/>
            <a:ext cx="6119470" cy="5897981"/>
          </a:xfrm>
          <a:prstGeom prst="rect">
            <a:avLst/>
          </a:prstGeom>
        </p:spPr>
      </p:pic>
      <p:sp>
        <p:nvSpPr>
          <p:cNvPr id="6" name="TextBox 5">
            <a:extLst>
              <a:ext uri="{FF2B5EF4-FFF2-40B4-BE49-F238E27FC236}">
                <a16:creationId xmlns:a16="http://schemas.microsoft.com/office/drawing/2014/main" id="{12AC32B6-161F-609F-F73F-CAE1A1CA5846}"/>
              </a:ext>
            </a:extLst>
          </p:cNvPr>
          <p:cNvSpPr txBox="1"/>
          <p:nvPr/>
        </p:nvSpPr>
        <p:spPr>
          <a:xfrm>
            <a:off x="6275255" y="5892224"/>
            <a:ext cx="82394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360615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3600" kern="1200" dirty="0">
                <a:solidFill>
                  <a:schemeClr val="tx1"/>
                </a:solidFill>
              </a:rPr>
              <a:t>Budget Attachment </a:t>
            </a:r>
            <a:r>
              <a:rPr lang="en-US" dirty="0">
                <a:solidFill>
                  <a:schemeClr val="tx1"/>
                </a:solidFill>
              </a:rPr>
              <a:t>-</a:t>
            </a:r>
            <a:r>
              <a:rPr lang="en-US" sz="3600" kern="1200" dirty="0">
                <a:solidFill>
                  <a:schemeClr val="tx1"/>
                </a:solidFill>
              </a:rPr>
              <a:t> Project Budget Tab</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r>
              <a:rPr lang="en-US" dirty="0">
                <a:solidFill>
                  <a:schemeClr val="tx1"/>
                </a:solidFill>
              </a:rPr>
              <a:t>Select the Project Budget tab to</a:t>
            </a:r>
            <a:br>
              <a:rPr lang="en-US" dirty="0">
                <a:solidFill>
                  <a:schemeClr val="tx1"/>
                </a:solidFill>
              </a:rPr>
            </a:br>
            <a:r>
              <a:rPr lang="en-US" dirty="0">
                <a:solidFill>
                  <a:schemeClr val="tx1"/>
                </a:solidFill>
              </a:rPr>
              <a:t>fill out the Project Budget and Budget Narrative.</a:t>
            </a:r>
          </a:p>
          <a:p>
            <a:pPr algn="just"/>
            <a:endParaRPr lang="en-US" sz="1200" dirty="0">
              <a:solidFill>
                <a:schemeClr val="tx1"/>
              </a:solidFill>
            </a:endParaRPr>
          </a:p>
          <a:p>
            <a:pPr algn="just"/>
            <a:r>
              <a:rPr lang="en-US" dirty="0">
                <a:solidFill>
                  <a:schemeClr val="tx1"/>
                </a:solidFill>
              </a:rPr>
              <a:t>Enter the Name of the Applicant.</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CE3FD1-C6E2-88FD-4EB0-2A807F225DB3}"/>
              </a:ext>
            </a:extLst>
          </p:cNvPr>
          <p:cNvPicPr>
            <a:picLocks noChangeAspect="1"/>
          </p:cNvPicPr>
          <p:nvPr/>
        </p:nvPicPr>
        <p:blipFill rotWithShape="1">
          <a:blip r:embed="rId3"/>
          <a:srcRect l="1447" t="21302" r="39060" b="2545"/>
          <a:stretch/>
        </p:blipFill>
        <p:spPr>
          <a:xfrm>
            <a:off x="5696791" y="482760"/>
            <a:ext cx="6247967" cy="5787411"/>
          </a:xfrm>
          <a:prstGeom prst="rect">
            <a:avLst/>
          </a:prstGeom>
        </p:spPr>
      </p:pic>
      <p:sp>
        <p:nvSpPr>
          <p:cNvPr id="6" name="TextBox 5">
            <a:extLst>
              <a:ext uri="{FF2B5EF4-FFF2-40B4-BE49-F238E27FC236}">
                <a16:creationId xmlns:a16="http://schemas.microsoft.com/office/drawing/2014/main" id="{12AC32B6-161F-609F-F73F-CAE1A1CA5846}"/>
              </a:ext>
            </a:extLst>
          </p:cNvPr>
          <p:cNvSpPr txBox="1"/>
          <p:nvPr/>
        </p:nvSpPr>
        <p:spPr>
          <a:xfrm>
            <a:off x="6676960" y="5900839"/>
            <a:ext cx="82394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
        <p:nvSpPr>
          <p:cNvPr id="5" name="TextBox 4">
            <a:extLst>
              <a:ext uri="{FF2B5EF4-FFF2-40B4-BE49-F238E27FC236}">
                <a16:creationId xmlns:a16="http://schemas.microsoft.com/office/drawing/2014/main" id="{6BC7E855-F3C4-30F6-C776-D07FA022FE79}"/>
              </a:ext>
            </a:extLst>
          </p:cNvPr>
          <p:cNvSpPr txBox="1"/>
          <p:nvPr/>
        </p:nvSpPr>
        <p:spPr>
          <a:xfrm>
            <a:off x="9206872" y="1275767"/>
            <a:ext cx="2340064"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241991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F873B-E835-461F-C708-6DB9DB105E78}"/>
              </a:ext>
            </a:extLst>
          </p:cNvPr>
          <p:cNvSpPr>
            <a:spLocks noGrp="1"/>
          </p:cNvSpPr>
          <p:nvPr>
            <p:ph type="sldNum" sz="quarter" idx="12"/>
          </p:nvPr>
        </p:nvSpPr>
        <p:spPr/>
        <p:txBody>
          <a:bodyPr/>
          <a:lstStyle/>
          <a:p>
            <a:fld id="{48BB047D-A6CD-43AB-96F0-683C726B586B}" type="slidenum">
              <a:rPr lang="en-US" noProof="0" smtClean="0"/>
              <a:pPr/>
              <a:t>32</a:t>
            </a:fld>
            <a:endParaRPr lang="en-US" noProof="0" dirty="0"/>
          </a:p>
        </p:txBody>
      </p:sp>
      <p:sp>
        <p:nvSpPr>
          <p:cNvPr id="3" name="Title 2">
            <a:extLst>
              <a:ext uri="{FF2B5EF4-FFF2-40B4-BE49-F238E27FC236}">
                <a16:creationId xmlns:a16="http://schemas.microsoft.com/office/drawing/2014/main" id="{18182347-743B-EF4A-DCD4-AC11330017F4}"/>
              </a:ext>
            </a:extLst>
          </p:cNvPr>
          <p:cNvSpPr>
            <a:spLocks noGrp="1"/>
          </p:cNvSpPr>
          <p:nvPr>
            <p:ph type="title"/>
          </p:nvPr>
        </p:nvSpPr>
        <p:spPr>
          <a:xfrm>
            <a:off x="363416" y="145408"/>
            <a:ext cx="11465168" cy="488577"/>
          </a:xfrm>
        </p:spPr>
        <p:txBody>
          <a:bodyPr/>
          <a:lstStyle/>
          <a:p>
            <a:pPr algn="ctr"/>
            <a:r>
              <a:rPr lang="en-US" sz="2800" dirty="0">
                <a:solidFill>
                  <a:schemeClr val="tx1"/>
                </a:solidFill>
              </a:rPr>
              <a:t>Completing the Project Budget Tab</a:t>
            </a:r>
          </a:p>
        </p:txBody>
      </p:sp>
      <p:sp>
        <p:nvSpPr>
          <p:cNvPr id="9" name="Content Placeholder 2">
            <a:extLst>
              <a:ext uri="{FF2B5EF4-FFF2-40B4-BE49-F238E27FC236}">
                <a16:creationId xmlns:a16="http://schemas.microsoft.com/office/drawing/2014/main" id="{1A002036-CE2C-D4CC-8AD5-AC73CB96408A}"/>
              </a:ext>
            </a:extLst>
          </p:cNvPr>
          <p:cNvSpPr txBox="1">
            <a:spLocks/>
          </p:cNvSpPr>
          <p:nvPr/>
        </p:nvSpPr>
        <p:spPr>
          <a:xfrm>
            <a:off x="161872" y="969154"/>
            <a:ext cx="3704449" cy="491969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The budget table will</a:t>
            </a:r>
            <a:br>
              <a:rPr lang="en-US" dirty="0">
                <a:solidFill>
                  <a:schemeClr val="tx1"/>
                </a:solidFill>
              </a:rPr>
            </a:br>
            <a:r>
              <a:rPr lang="en-US" dirty="0">
                <a:solidFill>
                  <a:schemeClr val="tx1"/>
                </a:solidFill>
              </a:rPr>
              <a:t>auto-populate based on the information entered in each budget category</a:t>
            </a:r>
          </a:p>
          <a:p>
            <a:pPr marL="0" indent="0">
              <a:buNone/>
            </a:pPr>
            <a:endParaRPr lang="en-US" sz="1300" dirty="0">
              <a:solidFill>
                <a:schemeClr val="tx1"/>
              </a:solidFill>
            </a:endParaRPr>
          </a:p>
          <a:p>
            <a:r>
              <a:rPr lang="en-US" dirty="0">
                <a:solidFill>
                  <a:schemeClr val="tx1"/>
                </a:solidFill>
              </a:rPr>
              <a:t>Only cells with no shading are fillable. All other cells are locked</a:t>
            </a:r>
          </a:p>
          <a:p>
            <a:endParaRPr lang="en-US" sz="1400" dirty="0">
              <a:solidFill>
                <a:schemeClr val="tx1"/>
              </a:solidFill>
            </a:endParaRPr>
          </a:p>
          <a:p>
            <a:r>
              <a:rPr lang="en-US" dirty="0">
                <a:solidFill>
                  <a:schemeClr val="tx1"/>
                </a:solidFill>
              </a:rPr>
              <a:t>Please request funds in whole dollars, no decimals</a:t>
            </a:r>
          </a:p>
          <a:p>
            <a:endParaRPr lang="en-US" sz="1400" dirty="0">
              <a:solidFill>
                <a:schemeClr val="tx1"/>
              </a:solidFill>
            </a:endParaRPr>
          </a:p>
          <a:p>
            <a:r>
              <a:rPr lang="en-US" dirty="0">
                <a:solidFill>
                  <a:schemeClr val="tx1"/>
                </a:solidFill>
              </a:rPr>
              <a:t>Provide narrative for each line item in which you are requesting funds</a:t>
            </a:r>
          </a:p>
        </p:txBody>
      </p:sp>
      <p:pic>
        <p:nvPicPr>
          <p:cNvPr id="5" name="Picture 4">
            <a:extLst>
              <a:ext uri="{FF2B5EF4-FFF2-40B4-BE49-F238E27FC236}">
                <a16:creationId xmlns:a16="http://schemas.microsoft.com/office/drawing/2014/main" id="{1915E7A6-448E-18D2-2836-DF82406470E2}"/>
              </a:ext>
            </a:extLst>
          </p:cNvPr>
          <p:cNvPicPr>
            <a:picLocks noChangeAspect="1"/>
          </p:cNvPicPr>
          <p:nvPr/>
        </p:nvPicPr>
        <p:blipFill rotWithShape="1">
          <a:blip r:embed="rId2"/>
          <a:srcRect l="1328" t="27342" r="51208" b="4999"/>
          <a:stretch/>
        </p:blipFill>
        <p:spPr>
          <a:xfrm>
            <a:off x="3950207" y="728877"/>
            <a:ext cx="8079921" cy="6129124"/>
          </a:xfrm>
          <a:prstGeom prst="rect">
            <a:avLst/>
          </a:prstGeom>
        </p:spPr>
      </p:pic>
      <p:sp>
        <p:nvSpPr>
          <p:cNvPr id="6" name="TextBox 5">
            <a:extLst>
              <a:ext uri="{FF2B5EF4-FFF2-40B4-BE49-F238E27FC236}">
                <a16:creationId xmlns:a16="http://schemas.microsoft.com/office/drawing/2014/main" id="{45EE9ECB-4AD5-0B65-552C-7513A4A29961}"/>
              </a:ext>
            </a:extLst>
          </p:cNvPr>
          <p:cNvSpPr txBox="1"/>
          <p:nvPr/>
        </p:nvSpPr>
        <p:spPr>
          <a:xfrm>
            <a:off x="3950207" y="1555706"/>
            <a:ext cx="8079921" cy="259191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212564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0" y="0"/>
            <a:ext cx="12191999" cy="1325563"/>
          </a:xfrm>
        </p:spPr>
        <p:txBody>
          <a:bodyPr vert="horz" lIns="91440" tIns="45720" rIns="91440" bIns="45720" rtlCol="0" anchor="ctr">
            <a:normAutofit/>
          </a:bodyPr>
          <a:lstStyle/>
          <a:p>
            <a:pPr algn="ctr"/>
            <a:r>
              <a:rPr lang="en-US" dirty="0">
                <a:solidFill>
                  <a:schemeClr val="tx1"/>
                </a:solidFill>
              </a:rPr>
              <a:t>Saving the Budget Attachment</a:t>
            </a:r>
            <a:endParaRPr lang="en-US" kern="1200" dirty="0">
              <a:solidFill>
                <a:schemeClr val="tx1"/>
              </a:solidFill>
            </a:endParaRPr>
          </a:p>
        </p:txBody>
      </p:sp>
      <p:sp>
        <p:nvSpPr>
          <p:cNvPr id="7" name="TextBox 6">
            <a:extLst>
              <a:ext uri="{FF2B5EF4-FFF2-40B4-BE49-F238E27FC236}">
                <a16:creationId xmlns:a16="http://schemas.microsoft.com/office/drawing/2014/main" id="{8815EF8A-F0F9-468A-83F2-EB9999E0E119}"/>
              </a:ext>
            </a:extLst>
          </p:cNvPr>
          <p:cNvSpPr txBox="1"/>
          <p:nvPr/>
        </p:nvSpPr>
        <p:spPr>
          <a:xfrm>
            <a:off x="1046336" y="1327617"/>
            <a:ext cx="4924187"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Save your completed budget workbook as an Excel document to allow for submission </a:t>
            </a:r>
            <a:r>
              <a:rPr lang="en-US" sz="3200" kern="0" dirty="0">
                <a:latin typeface="Arial" panose="020B0604020202020204" pitchFamily="34" charset="0"/>
                <a:cs typeface="Arial" panose="020B0604020202020204" pitchFamily="34" charset="0"/>
              </a:rPr>
              <a:t>in </a:t>
            </a: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 Submittable.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Acceptable file types: .csv, .</a:t>
            </a:r>
            <a:r>
              <a:rPr kumimoji="0" lang="fr-FR" sz="3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xls</a:t>
            </a:r>
            <a:r>
              <a:rPr kumimoji="0" lang="fr-FR"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 .xlsx</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10" name="Picture 4" descr="Excel Logo PNG, Microsoft Excel Icon Transparent - Free Transparent PNG  Logos | Microsoft excel, Excel, Microsoft">
            <a:extLst>
              <a:ext uri="{FF2B5EF4-FFF2-40B4-BE49-F238E27FC236}">
                <a16:creationId xmlns:a16="http://schemas.microsoft.com/office/drawing/2014/main" id="{A774235E-36A8-43F4-8B0D-276F5223F5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1478" y="1178463"/>
            <a:ext cx="4804833" cy="48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7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DE1499-F0A5-4AB8-A081-417A54E3B215}"/>
              </a:ext>
            </a:extLst>
          </p:cNvPr>
          <p:cNvPicPr>
            <a:picLocks noChangeAspect="1"/>
          </p:cNvPicPr>
          <p:nvPr/>
        </p:nvPicPr>
        <p:blipFill rotWithShape="1">
          <a:blip r:embed="rId3"/>
          <a:srcRect l="25702" t="6628" r="26180" b="44360"/>
          <a:stretch/>
        </p:blipFill>
        <p:spPr>
          <a:xfrm>
            <a:off x="56548" y="1327278"/>
            <a:ext cx="6200413" cy="3236751"/>
          </a:xfrm>
          <a:prstGeom prst="rect">
            <a:avLst/>
          </a:prstGeom>
        </p:spPr>
      </p:pic>
      <p:sp>
        <p:nvSpPr>
          <p:cNvPr id="11" name="TextBox 10">
            <a:extLst>
              <a:ext uri="{FF2B5EF4-FFF2-40B4-BE49-F238E27FC236}">
                <a16:creationId xmlns:a16="http://schemas.microsoft.com/office/drawing/2014/main" id="{95F1EC7B-FA47-4817-8A5A-002682BF5C8A}"/>
              </a:ext>
            </a:extLst>
          </p:cNvPr>
          <p:cNvSpPr txBox="1"/>
          <p:nvPr/>
        </p:nvSpPr>
        <p:spPr>
          <a:xfrm>
            <a:off x="0" y="366565"/>
            <a:ext cx="1218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Upload the Budget Attachment to Submittable</a:t>
            </a:r>
          </a:p>
        </p:txBody>
      </p:sp>
      <p:pic>
        <p:nvPicPr>
          <p:cNvPr id="8" name="Picture 7">
            <a:extLst>
              <a:ext uri="{FF2B5EF4-FFF2-40B4-BE49-F238E27FC236}">
                <a16:creationId xmlns:a16="http://schemas.microsoft.com/office/drawing/2014/main" id="{61A1EA66-A8B1-FAAE-5A65-034DE754BBFB}"/>
              </a:ext>
            </a:extLst>
          </p:cNvPr>
          <p:cNvPicPr>
            <a:picLocks noChangeAspect="1"/>
          </p:cNvPicPr>
          <p:nvPr/>
        </p:nvPicPr>
        <p:blipFill rotWithShape="1">
          <a:blip r:embed="rId4"/>
          <a:srcRect l="25533" t="6953" r="25675" b="40711"/>
          <a:stretch/>
        </p:blipFill>
        <p:spPr>
          <a:xfrm>
            <a:off x="5130800" y="2752351"/>
            <a:ext cx="6863008" cy="3987496"/>
          </a:xfrm>
          <a:prstGeom prst="rect">
            <a:avLst/>
          </a:prstGeom>
        </p:spPr>
      </p:pic>
      <p:sp>
        <p:nvSpPr>
          <p:cNvPr id="4" name="TextBox 3">
            <a:extLst>
              <a:ext uri="{FF2B5EF4-FFF2-40B4-BE49-F238E27FC236}">
                <a16:creationId xmlns:a16="http://schemas.microsoft.com/office/drawing/2014/main" id="{BA02EC21-BC06-0262-99B4-962DD6128DF8}"/>
              </a:ext>
            </a:extLst>
          </p:cNvPr>
          <p:cNvSpPr txBox="1"/>
          <p:nvPr/>
        </p:nvSpPr>
        <p:spPr>
          <a:xfrm>
            <a:off x="5307495" y="4783571"/>
            <a:ext cx="6619462" cy="128923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
        <p:nvSpPr>
          <p:cNvPr id="13" name="Arrow: Curved Down 12">
            <a:extLst>
              <a:ext uri="{FF2B5EF4-FFF2-40B4-BE49-F238E27FC236}">
                <a16:creationId xmlns:a16="http://schemas.microsoft.com/office/drawing/2014/main" id="{57B2451E-53A9-4C74-9CC2-6408C7E8D04D}"/>
              </a:ext>
            </a:extLst>
          </p:cNvPr>
          <p:cNvSpPr/>
          <p:nvPr/>
        </p:nvSpPr>
        <p:spPr>
          <a:xfrm rot="1684531">
            <a:off x="4049928" y="2379277"/>
            <a:ext cx="3214939" cy="1399661"/>
          </a:xfrm>
          <a:prstGeom prst="curvedDownArrow">
            <a:avLst>
              <a:gd name="adj1" fmla="val 20423"/>
              <a:gd name="adj2" fmla="val 64513"/>
              <a:gd name="adj3" fmla="val 2835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5214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2696296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lnSpcReduction="10000"/>
          </a:bodyPr>
          <a:lstStyle/>
          <a:p>
            <a:pPr algn="just"/>
            <a:r>
              <a:rPr lang="en-US" dirty="0">
                <a:solidFill>
                  <a:schemeClr val="tx1"/>
                </a:solidFill>
              </a:rPr>
              <a:t>Audit Requirements </a:t>
            </a:r>
          </a:p>
          <a:p>
            <a:pPr lvl="1" algn="just"/>
            <a:r>
              <a:rPr lang="en-US" dirty="0"/>
              <a:t>Grantees are required to provide the BSCC with a financial audit that covers the service delivery period of the grant (October 1, 2023 - December 31, 2026). </a:t>
            </a:r>
          </a:p>
          <a:p>
            <a:pPr lvl="1" algn="just"/>
            <a:endParaRPr lang="en-US" sz="1100" dirty="0">
              <a:solidFill>
                <a:schemeClr val="tx1"/>
              </a:solidFill>
            </a:endParaRPr>
          </a:p>
          <a:p>
            <a:pPr algn="just"/>
            <a:r>
              <a:rPr lang="en-US" dirty="0">
                <a:solidFill>
                  <a:schemeClr val="tx1"/>
                </a:solidFill>
              </a:rPr>
              <a:t>BSCC Grant Agreement </a:t>
            </a:r>
          </a:p>
          <a:p>
            <a:pPr lvl="1" algn="just"/>
            <a:r>
              <a:rPr lang="en-US" dirty="0"/>
              <a:t>Applicants approved for funding are required to enter into a Grant Agreement with the BSCC and comply with all terms and conditions of the Grant Agreement</a:t>
            </a:r>
          </a:p>
          <a:p>
            <a:pPr lvl="1" algn="just"/>
            <a:endParaRPr lang="en-US" sz="1200" dirty="0">
              <a:solidFill>
                <a:schemeClr val="tx1"/>
              </a:solidFill>
            </a:endParaRPr>
          </a:p>
          <a:p>
            <a:pPr algn="just"/>
            <a:r>
              <a:rPr lang="en-US" dirty="0">
                <a:solidFill>
                  <a:schemeClr val="tx1"/>
                </a:solidFill>
              </a:rPr>
              <a:t>Grantee Assurance for Non-Governmental Organizations</a:t>
            </a:r>
          </a:p>
          <a:p>
            <a:pPr lvl="1" algn="just"/>
            <a:r>
              <a:rPr lang="en-US" dirty="0"/>
              <a:t>Certification required from all applicants (Appendix D)</a:t>
            </a:r>
          </a:p>
          <a:p>
            <a:pPr marL="0" indent="0" algn="just">
              <a:buNone/>
            </a:pPr>
            <a:endParaRPr lang="en-US" sz="1200" dirty="0">
              <a:solidFill>
                <a:schemeClr val="tx1"/>
              </a:solidFill>
            </a:endParaRPr>
          </a:p>
          <a:p>
            <a:pPr algn="just"/>
            <a:r>
              <a:rPr lang="en-US" dirty="0">
                <a:solidFill>
                  <a:schemeClr val="tx1"/>
                </a:solidFill>
              </a:rPr>
              <a:t>Debarment, Fraud, Theft or Embezzlement </a:t>
            </a:r>
          </a:p>
          <a:p>
            <a:pPr lvl="1" algn="just"/>
            <a:r>
              <a:rPr lang="en-US" dirty="0"/>
              <a:t>Certification required from all applicants (Appendix G)</a:t>
            </a: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13-16</a:t>
            </a:r>
          </a:p>
        </p:txBody>
      </p:sp>
    </p:spTree>
    <p:extLst>
      <p:ext uri="{BB962C8B-B14F-4D97-AF65-F5344CB8AC3E}">
        <p14:creationId xmlns:p14="http://schemas.microsoft.com/office/powerpoint/2010/main" val="47143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 (Cont’d)</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fontScale="92500" lnSpcReduction="20000"/>
          </a:bodyPr>
          <a:lstStyle/>
          <a:p>
            <a:pPr marL="0" indent="0" algn="just">
              <a:buNone/>
            </a:pPr>
            <a:endParaRPr lang="en-US" sz="1300" dirty="0">
              <a:solidFill>
                <a:schemeClr val="tx1"/>
              </a:solidFill>
            </a:endParaRPr>
          </a:p>
          <a:p>
            <a:pPr algn="just"/>
            <a:r>
              <a:rPr lang="en-US" dirty="0">
                <a:solidFill>
                  <a:schemeClr val="tx1"/>
                </a:solidFill>
              </a:rPr>
              <a:t>Governing Board Resolution </a:t>
            </a:r>
          </a:p>
          <a:p>
            <a:pPr lvl="1" algn="just"/>
            <a:r>
              <a:rPr lang="en-US" dirty="0">
                <a:solidFill>
                  <a:schemeClr val="tx1"/>
                </a:solidFill>
              </a:rPr>
              <a:t>No payment will be issued until the Governing Board Resolution has been received</a:t>
            </a:r>
          </a:p>
          <a:p>
            <a:pPr lvl="1" algn="just"/>
            <a:r>
              <a:rPr lang="en-US" dirty="0">
                <a:solidFill>
                  <a:schemeClr val="tx1"/>
                </a:solidFill>
              </a:rPr>
              <a:t>Sample Governing Board Resolution (Appendix H)</a:t>
            </a:r>
          </a:p>
          <a:p>
            <a:pPr marL="0" indent="0" algn="just">
              <a:buNone/>
            </a:pPr>
            <a:endParaRPr lang="en-US" sz="1300" dirty="0">
              <a:solidFill>
                <a:schemeClr val="tx1"/>
              </a:solidFill>
            </a:endParaRPr>
          </a:p>
          <a:p>
            <a:pPr algn="just"/>
            <a:r>
              <a:rPr lang="en-US" dirty="0">
                <a:solidFill>
                  <a:schemeClr val="tx1"/>
                </a:solidFill>
              </a:rPr>
              <a:t>Grantee Orientation </a:t>
            </a:r>
          </a:p>
          <a:p>
            <a:pPr lvl="1" algn="just"/>
            <a:r>
              <a:rPr lang="en-US" dirty="0">
                <a:solidFill>
                  <a:schemeClr val="tx1"/>
                </a:solidFill>
              </a:rPr>
              <a:t>Additional information will be provided to successful applicants</a:t>
            </a:r>
            <a:endParaRPr lang="en-US" sz="2000" dirty="0">
              <a:solidFill>
                <a:schemeClr val="tx1"/>
              </a:solidFill>
            </a:endParaRPr>
          </a:p>
          <a:p>
            <a:pPr marL="457200" lvl="1" indent="0" algn="just">
              <a:buNone/>
            </a:pPr>
            <a:endParaRPr lang="en-US" sz="1100" dirty="0">
              <a:solidFill>
                <a:schemeClr val="tx1"/>
              </a:solidFill>
            </a:endParaRPr>
          </a:p>
          <a:p>
            <a:pPr algn="just"/>
            <a:r>
              <a:rPr lang="en-US" dirty="0">
                <a:solidFill>
                  <a:schemeClr val="tx1"/>
                </a:solidFill>
              </a:rPr>
              <a:t>Invoices</a:t>
            </a:r>
          </a:p>
          <a:p>
            <a:pPr lvl="1" algn="just"/>
            <a:r>
              <a:rPr lang="en-US" dirty="0">
                <a:solidFill>
                  <a:schemeClr val="tx1"/>
                </a:solidFill>
              </a:rPr>
              <a:t>Disbursement of grant funds occurs on a reimbursement basis</a:t>
            </a:r>
          </a:p>
          <a:p>
            <a:pPr lvl="1" algn="just"/>
            <a:r>
              <a:rPr lang="en-US" dirty="0">
                <a:solidFill>
                  <a:schemeClr val="tx1"/>
                </a:solidFill>
              </a:rPr>
              <a:t>Grantees must maintain supporting documentation for all costs claimed on invoices</a:t>
            </a:r>
          </a:p>
          <a:p>
            <a:pPr marL="457200" lvl="1" indent="0" algn="just">
              <a:buNone/>
            </a:pPr>
            <a:endParaRPr lang="en-US" sz="1100" dirty="0">
              <a:solidFill>
                <a:schemeClr val="tx1"/>
              </a:solidFill>
            </a:endParaRPr>
          </a:p>
          <a:p>
            <a:pPr algn="just"/>
            <a:r>
              <a:rPr lang="en-US" dirty="0">
                <a:solidFill>
                  <a:schemeClr val="tx1"/>
                </a:solidFill>
              </a:rPr>
              <a:t>Monitoring</a:t>
            </a:r>
          </a:p>
          <a:p>
            <a:pPr lvl="1" algn="just"/>
            <a:r>
              <a:rPr lang="en-US" dirty="0">
                <a:solidFill>
                  <a:schemeClr val="tx1"/>
                </a:solidFill>
              </a:rPr>
              <a:t>Projects will be monitored to assess whether the project is following grant requirements and making progress toward grant objectives. </a:t>
            </a:r>
          </a:p>
          <a:p>
            <a:pPr lvl="1" algn="just"/>
            <a:endParaRPr lang="en-US" sz="11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13-16</a:t>
            </a:r>
          </a:p>
        </p:txBody>
      </p:sp>
    </p:spTree>
    <p:extLst>
      <p:ext uri="{BB962C8B-B14F-4D97-AF65-F5344CB8AC3E}">
        <p14:creationId xmlns:p14="http://schemas.microsoft.com/office/powerpoint/2010/main" val="119553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 (Cont’d)</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algn="just"/>
            <a:r>
              <a:rPr lang="en-US" dirty="0">
                <a:solidFill>
                  <a:schemeClr val="tx1"/>
                </a:solidFill>
              </a:rPr>
              <a:t>Progress Reports</a:t>
            </a:r>
          </a:p>
          <a:p>
            <a:pPr lvl="1" algn="just"/>
            <a:r>
              <a:rPr lang="en-US" dirty="0">
                <a:solidFill>
                  <a:schemeClr val="tx1"/>
                </a:solidFill>
              </a:rPr>
              <a:t>Grant award recipients are required to submit quarterly progress reports to the BSCC</a:t>
            </a:r>
          </a:p>
          <a:p>
            <a:pPr lvl="1" algn="just"/>
            <a:r>
              <a:rPr lang="en-US" dirty="0">
                <a:solidFill>
                  <a:schemeClr val="tx1"/>
                </a:solidFill>
              </a:rPr>
              <a:t>Additional information will be provided to successful applicants</a:t>
            </a:r>
          </a:p>
          <a:p>
            <a:pPr marL="0" indent="0" algn="just">
              <a:buNone/>
            </a:pPr>
            <a:endParaRPr lang="en-US" sz="1200" dirty="0">
              <a:solidFill>
                <a:schemeClr val="tx1"/>
              </a:solidFill>
            </a:endParaRPr>
          </a:p>
          <a:p>
            <a:pPr algn="just"/>
            <a:r>
              <a:rPr lang="en-US" dirty="0">
                <a:solidFill>
                  <a:schemeClr val="tx1"/>
                </a:solidFill>
              </a:rPr>
              <a:t>Supplanting</a:t>
            </a:r>
          </a:p>
          <a:p>
            <a:pPr lvl="1" algn="just"/>
            <a:r>
              <a:rPr lang="en-US" dirty="0">
                <a:solidFill>
                  <a:schemeClr val="tx1"/>
                </a:solidFill>
              </a:rPr>
              <a:t>Grant funds shall be used to support new program activities or to augment or expand existing program activities but shall not be used to replace existing funds</a:t>
            </a:r>
          </a:p>
          <a:p>
            <a:pPr marL="457200" lvl="1" indent="0" algn="just">
              <a:buNone/>
            </a:pPr>
            <a:endParaRPr lang="en-US" sz="1100" dirty="0">
              <a:solidFill>
                <a:schemeClr val="tx1"/>
              </a:solidFill>
            </a:endParaRPr>
          </a:p>
          <a:p>
            <a:pPr algn="just"/>
            <a:r>
              <a:rPr lang="en-US" dirty="0">
                <a:solidFill>
                  <a:schemeClr val="tx1"/>
                </a:solidFill>
              </a:rPr>
              <a:t>Travel</a:t>
            </a:r>
          </a:p>
          <a:p>
            <a:pPr lvl="1" algn="just"/>
            <a:r>
              <a:rPr lang="en-US" dirty="0">
                <a:solidFill>
                  <a:schemeClr val="tx1"/>
                </a:solidFill>
              </a:rPr>
              <a:t>Units of government may follow either their own written travel and per diem policy or the State’s policy.</a:t>
            </a:r>
          </a:p>
          <a:p>
            <a:pPr lvl="1" algn="just"/>
            <a:r>
              <a:rPr lang="en-US" dirty="0">
                <a:solidFill>
                  <a:schemeClr val="tx1"/>
                </a:solidFill>
              </a:rPr>
              <a:t>Out-of-state travel is restricted and only allowed in exceptional situations, BSCC approval required</a:t>
            </a: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13-16</a:t>
            </a:r>
          </a:p>
        </p:txBody>
      </p:sp>
    </p:spTree>
    <p:extLst>
      <p:ext uri="{BB962C8B-B14F-4D97-AF65-F5344CB8AC3E}">
        <p14:creationId xmlns:p14="http://schemas.microsoft.com/office/powerpoint/2010/main" val="190535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Overview of the RFP Process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3631" y="2988604"/>
            <a:ext cx="10056981" cy="3124658"/>
          </a:xfrm>
        </p:spPr>
        <p:txBody>
          <a:bodyPr vert="horz" lIns="91440" tIns="45720" rIns="91440" bIns="45720" rtlCol="0" anchor="ctr">
            <a:normAutofit fontScale="92500" lnSpcReduction="10000"/>
          </a:bodyPr>
          <a:lstStyle/>
          <a:p>
            <a:pPr algn="just"/>
            <a:r>
              <a:rPr lang="en-US" sz="2600" dirty="0">
                <a:solidFill>
                  <a:schemeClr val="tx1"/>
                </a:solidFill>
              </a:rPr>
              <a:t>Applicants will receive a confirmation email</a:t>
            </a:r>
          </a:p>
          <a:p>
            <a:pPr algn="just"/>
            <a:endParaRPr lang="en-US" sz="1600" dirty="0">
              <a:solidFill>
                <a:schemeClr val="tx1"/>
              </a:solidFill>
            </a:endParaRPr>
          </a:p>
          <a:p>
            <a:pPr algn="just"/>
            <a:r>
              <a:rPr lang="en-US" sz="2600" dirty="0">
                <a:solidFill>
                  <a:schemeClr val="tx1"/>
                </a:solidFill>
              </a:rPr>
              <a:t>A Scoring Panel will be convened to read and rate proposals and develop funding recommendations for the BSCC Board. </a:t>
            </a:r>
          </a:p>
          <a:p>
            <a:pPr algn="just"/>
            <a:endParaRPr lang="en-US" sz="1200" dirty="0">
              <a:solidFill>
                <a:schemeClr val="tx1"/>
              </a:solidFill>
            </a:endParaRPr>
          </a:p>
          <a:p>
            <a:pPr algn="just"/>
            <a:r>
              <a:rPr lang="en-US" sz="2600" dirty="0">
                <a:solidFill>
                  <a:schemeClr val="tx1"/>
                </a:solidFill>
              </a:rPr>
              <a:t>Unless disqualified, proposals will advance to the Scoring Panel for funding consideration</a:t>
            </a:r>
          </a:p>
          <a:p>
            <a:pPr algn="just"/>
            <a:endParaRPr lang="en-US" sz="1600" dirty="0">
              <a:solidFill>
                <a:schemeClr val="tx1"/>
              </a:solidFill>
            </a:endParaRPr>
          </a:p>
          <a:p>
            <a:pPr algn="just"/>
            <a:r>
              <a:rPr lang="en-US" sz="2600" dirty="0">
                <a:solidFill>
                  <a:schemeClr val="tx1"/>
                </a:solidFill>
              </a:rPr>
              <a:t>BSCC Board will consider funding recommendation in September 2023</a:t>
            </a: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981D1C-89E6-0623-3B10-9BE0C4E21C65}"/>
              </a:ext>
            </a:extLst>
          </p:cNvPr>
          <p:cNvSpPr txBox="1"/>
          <p:nvPr/>
        </p:nvSpPr>
        <p:spPr>
          <a:xfrm>
            <a:off x="8558734" y="6499304"/>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17</a:t>
            </a:r>
          </a:p>
        </p:txBody>
      </p:sp>
    </p:spTree>
    <p:extLst>
      <p:ext uri="{BB962C8B-B14F-4D97-AF65-F5344CB8AC3E}">
        <p14:creationId xmlns:p14="http://schemas.microsoft.com/office/powerpoint/2010/main" val="335967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algn="l"/>
            <a:r>
              <a:rPr lang="en-US" sz="4400" kern="1200" dirty="0">
                <a:solidFill>
                  <a:schemeClr val="tx1"/>
                </a:solidFill>
                <a:latin typeface="Arial" panose="020B0604020202020204" pitchFamily="34" charset="0"/>
                <a:cs typeface="Arial" panose="020B0604020202020204" pitchFamily="34" charset="0"/>
              </a:rPr>
              <a:t>BSCC Overview</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045028" y="3017522"/>
            <a:ext cx="9941319" cy="3124658"/>
          </a:xfrm>
        </p:spPr>
        <p:txBody>
          <a:bodyPr vert="horz" lIns="91440" tIns="45720" rIns="91440" bIns="45720" rtlCol="0" anchor="ctr">
            <a:normAutofit fontScale="92500"/>
          </a:bodyPr>
          <a:lstStyle/>
          <a:p>
            <a:pPr marL="342900" indent="-342900" algn="l">
              <a:lnSpc>
                <a:spcPct val="90000"/>
              </a:lnSpc>
              <a:buFont typeface="Arial" panose="020B0604020202020204" pitchFamily="34" charset="0"/>
              <a:buChar char="•"/>
            </a:pPr>
            <a:r>
              <a:rPr lang="en-US" sz="2400" dirty="0">
                <a:solidFill>
                  <a:schemeClr val="tx1"/>
                </a:solidFill>
              </a:rPr>
              <a:t>Reports directly to the Governor's Office.</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l">
              <a:lnSpc>
                <a:spcPct val="90000"/>
              </a:lnSpc>
              <a:buFont typeface="Arial" panose="020B0604020202020204" pitchFamily="34" charset="0"/>
              <a:buChar char="•"/>
            </a:pPr>
            <a:r>
              <a:rPr lang="en-US" sz="2400" dirty="0">
                <a:solidFill>
                  <a:schemeClr val="tx1"/>
                </a:solidFill>
              </a:rPr>
              <a:t>Organized under a Governor appointed Board made up of 13 members</a:t>
            </a:r>
            <a:r>
              <a:rPr lang="en-US" sz="2200" dirty="0">
                <a:solidFill>
                  <a:schemeClr val="tx1"/>
                </a:solidFill>
              </a:rPr>
              <a:t>.</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just">
              <a:lnSpc>
                <a:spcPct val="90000"/>
              </a:lnSpc>
              <a:buFont typeface="Arial" panose="020B0604020202020204" pitchFamily="34" charset="0"/>
              <a:buChar char="•"/>
            </a:pPr>
            <a:r>
              <a:rPr lang="en-US" sz="2400" dirty="0">
                <a:solidFill>
                  <a:schemeClr val="tx1"/>
                </a:solidFill>
              </a:rPr>
              <a:t>Provides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indent="-228600" algn="l">
              <a:lnSpc>
                <a:spcPct val="90000"/>
              </a:lnSpc>
              <a:buFont typeface="Arial" panose="020B0604020202020204" pitchFamily="34" charset="0"/>
              <a:buChar char="•"/>
            </a:pPr>
            <a:endParaRPr lang="en-US" sz="2200" dirty="0">
              <a:solidFill>
                <a:schemeClr val="tx1"/>
              </a:solidFill>
              <a:latin typeface="+mn-lt"/>
              <a:cs typeface="+mn-cs"/>
            </a:endParaRP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1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Disqualification</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lnSpcReduction="10000"/>
          </a:bodyPr>
          <a:lstStyle/>
          <a:p>
            <a:pPr marL="0" marR="164465" indent="0">
              <a:lnSpc>
                <a:spcPct val="105000"/>
              </a:lnSpc>
              <a:spcBef>
                <a:spcPts val="200"/>
              </a:spcBef>
              <a:spcAft>
                <a:spcPts val="200"/>
              </a:spcAft>
              <a:buNone/>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will result in an automatic </a:t>
            </a:r>
            <a:r>
              <a:rPr lang="en-US" sz="26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a:t>
            </a: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164465" indent="0">
              <a:lnSpc>
                <a:spcPct val="105000"/>
              </a:lnSpc>
              <a:spcBef>
                <a:spcPts val="200"/>
              </a:spcBef>
              <a:spcAft>
                <a:spcPts val="200"/>
              </a:spcAft>
              <a:buNone/>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proposal packet is not received by 5:00 p.m. PST on July 7, 2023</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Applicant does not meet the Eligibility Criteria</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request exceeds allowable amounts </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Budget Attachment (Excel document) is incomplete, or the total amount included in the budget table does not match the requested amount included elsewhere in the application. </a:t>
            </a:r>
          </a:p>
          <a:p>
            <a:pPr marL="0" indent="0">
              <a:buNone/>
            </a:pPr>
            <a:endParaRPr lang="en-US" sz="20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0059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14</a:t>
            </a:r>
          </a:p>
        </p:txBody>
      </p:sp>
    </p:spTree>
    <p:extLst>
      <p:ext uri="{BB962C8B-B14F-4D97-AF65-F5344CB8AC3E}">
        <p14:creationId xmlns:p14="http://schemas.microsoft.com/office/powerpoint/2010/main" val="150197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Disqualification (Continued)</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marL="0" marR="164465" indent="0">
              <a:lnSpc>
                <a:spcPct val="105000"/>
              </a:lnSpc>
              <a:spcBef>
                <a:spcPts val="200"/>
              </a:spcBef>
              <a:spcAft>
                <a:spcPts val="200"/>
              </a:spcAft>
              <a:buNone/>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will result in an automatic </a:t>
            </a:r>
            <a:r>
              <a:rPr lang="en-US"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a:t>
            </a: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164465" indent="0">
              <a:lnSpc>
                <a:spcPct val="105000"/>
              </a:lnSpc>
              <a:spcBef>
                <a:spcPts val="200"/>
              </a:spcBef>
              <a:spcAft>
                <a:spcPts val="200"/>
              </a:spcAft>
              <a:buNone/>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 Package does not contain the following sections:</a:t>
            </a:r>
          </a:p>
          <a:p>
            <a:pPr marR="164465">
              <a:lnSpc>
                <a:spcPct val="105000"/>
              </a:lnSpc>
              <a:spcBef>
                <a:spcPts val="200"/>
              </a:spcBef>
              <a:spcAft>
                <a:spcPts val="200"/>
              </a:spcAft>
            </a:pP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2950" marR="164465" lvl="1" indent="-285750">
              <a:lnSpc>
                <a:spcPct val="107000"/>
              </a:lnSpc>
              <a:spcBef>
                <a:spcPts val="0"/>
              </a:spcBef>
              <a:spcAft>
                <a:spcPts val="0"/>
              </a:spcAft>
              <a:buFont typeface="Courier New" panose="02070309020205020404" pitchFamily="49" charset="0"/>
              <a:buChar char="o"/>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 Narrative, Required Attachments, Budget Attachment (in Excel)</a:t>
            </a:r>
          </a:p>
          <a:p>
            <a:pPr marL="457200" marR="164465" lvl="1" indent="0">
              <a:lnSpc>
                <a:spcPct val="107000"/>
              </a:lnSpc>
              <a:spcBef>
                <a:spcPts val="0"/>
              </a:spcBef>
              <a:spcAft>
                <a:spcPts val="0"/>
              </a:spcAft>
              <a:buNone/>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2560">
              <a:lnSpc>
                <a:spcPct val="107000"/>
              </a:lnSpc>
              <a:spcBef>
                <a:spcPts val="0"/>
              </a:spcBef>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attachments are illegible</a:t>
            </a:r>
          </a:p>
          <a:p>
            <a:pPr marL="0" marR="162560" indent="0">
              <a:lnSpc>
                <a:spcPct val="107000"/>
              </a:lnSpc>
              <a:spcBef>
                <a:spcPts val="0"/>
              </a:spcBef>
              <a:buNone/>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2560">
              <a:lnSpc>
                <a:spcPct val="107000"/>
              </a:lnSpc>
              <a:spcBef>
                <a:spcPts val="0"/>
              </a:spcBef>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attachments will not open or are corrupted</a:t>
            </a:r>
          </a:p>
          <a:p>
            <a:pPr marL="0" marR="164465" indent="0">
              <a:lnSpc>
                <a:spcPct val="107000"/>
              </a:lnSpc>
              <a:spcBef>
                <a:spcPts val="0"/>
              </a:spcBef>
              <a:spcAft>
                <a:spcPts val="0"/>
              </a:spcAft>
              <a:buNone/>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NOTE: </a:t>
            </a: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 means that the proposal will not move forward to the Scoring Panel for the Proposal Rating Process, and, therefore, </a:t>
            </a:r>
            <a:r>
              <a:rPr lang="en-US" sz="2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will NOT</a:t>
            </a: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be considered for funding.</a:t>
            </a:r>
          </a:p>
          <a:p>
            <a:pPr marL="0" indent="0">
              <a:buNone/>
            </a:pPr>
            <a:endParaRPr lang="en-US" sz="20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0059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17</a:t>
            </a:r>
          </a:p>
        </p:txBody>
      </p:sp>
    </p:spTree>
    <p:extLst>
      <p:ext uri="{BB962C8B-B14F-4D97-AF65-F5344CB8AC3E}">
        <p14:creationId xmlns:p14="http://schemas.microsoft.com/office/powerpoint/2010/main" val="314899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3228922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Rating Factors &amp; Process</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marL="0" indent="0" algn="ctr">
              <a:buNone/>
            </a:pPr>
            <a:r>
              <a:rPr lang="en-US" dirty="0">
                <a:solidFill>
                  <a:schemeClr val="tx1"/>
                </a:solidFill>
              </a:rPr>
              <a:t>Presentation by Michael Lee, Research Data Specialist </a:t>
            </a: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70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Request for Proposal (RFP) Process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proposal</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Technical compliance review</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Proposals forwarded to the Scoring Panel</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Scoring Panel reads and scores proposals</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Scoring Panel recommendations go to Board</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Applicants notified of results</a:t>
            </a: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162526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400" dirty="0">
                <a:solidFill>
                  <a:schemeClr val="tx1"/>
                </a:solidFill>
              </a:rPr>
              <a:t>Scoring Panel</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793660" y="2599509"/>
            <a:ext cx="5699011" cy="3639450"/>
          </a:xfrm>
        </p:spPr>
        <p:txBody>
          <a:bodyPr vert="horz" lIns="91440" tIns="45720" rIns="91440" bIns="45720" rtlCol="0" anchor="ctr">
            <a:noAutofit/>
          </a:bodyPr>
          <a:lstStyle/>
          <a:p>
            <a:pPr marL="0" indent="0">
              <a:buNone/>
            </a:pPr>
            <a:r>
              <a:rPr lang="en-US" dirty="0">
                <a:solidFill>
                  <a:schemeClr val="tx1"/>
                </a:solidFill>
              </a:rPr>
              <a:t>For this RFP, a Scoring Panel will be convened with the responsibility of:</a:t>
            </a:r>
          </a:p>
          <a:p>
            <a:pPr marL="0">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Rating the proposals using transparent and fair measurement principles </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Making funding recommendations to the Board</a:t>
            </a:r>
          </a:p>
        </p:txBody>
      </p:sp>
      <p:pic>
        <p:nvPicPr>
          <p:cNvPr id="5" name="Picture 4" descr="Library Board meeting on Tuesday, 11/8 at 5:00 pm | Lanesboro Public Library">
            <a:extLst>
              <a:ext uri="{FF2B5EF4-FFF2-40B4-BE49-F238E27FC236}">
                <a16:creationId xmlns:a16="http://schemas.microsoft.com/office/drawing/2014/main" id="{D07F5824-1C43-A94C-C6C2-E95F098964B7}"/>
              </a:ext>
            </a:extLst>
          </p:cNvPr>
          <p:cNvPicPr>
            <a:picLocks noChangeAspect="1"/>
          </p:cNvPicPr>
          <p:nvPr/>
        </p:nvPicPr>
        <p:blipFill rotWithShape="1">
          <a:blip r:embed="rId3">
            <a:extLst>
              <a:ext uri="{28A0092B-C50C-407E-A947-70E740481C1C}">
                <a14:useLocalDpi xmlns:a14="http://schemas.microsoft.com/office/drawing/2010/main" val="0"/>
              </a:ext>
            </a:extLst>
          </a:blip>
          <a:srcRect t="3792" r="2" b="54"/>
          <a:stretch/>
        </p:blipFill>
        <p:spPr bwMode="auto">
          <a:xfrm>
            <a:off x="6652008" y="2732028"/>
            <a:ext cx="4500235" cy="3245451"/>
          </a:xfrm>
          <a:prstGeom prst="rect">
            <a:avLst/>
          </a:prstGeom>
          <a:noFill/>
        </p:spPr>
      </p:pic>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37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400" kern="1200" dirty="0">
                <a:solidFill>
                  <a:schemeClr val="bg1"/>
                </a:solidFill>
              </a:rPr>
              <a:t>Rating Factors and Scores</a:t>
            </a:r>
          </a:p>
        </p:txBody>
      </p:sp>
      <p:cxnSp>
        <p:nvCxnSpPr>
          <p:cNvPr id="38" name="Straight Connector 3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C3488A9-7A1E-FB2B-FBFF-04244C2B71F7}"/>
              </a:ext>
            </a:extLst>
          </p:cNvPr>
          <p:cNvGraphicFramePr>
            <a:graphicFrameLocks noGrp="1"/>
          </p:cNvGraphicFramePr>
          <p:nvPr>
            <p:extLst>
              <p:ext uri="{D42A27DB-BD31-4B8C-83A1-F6EECF244321}">
                <p14:modId xmlns:p14="http://schemas.microsoft.com/office/powerpoint/2010/main" val="330885532"/>
              </p:ext>
            </p:extLst>
          </p:nvPr>
        </p:nvGraphicFramePr>
        <p:xfrm>
          <a:off x="80728" y="2104152"/>
          <a:ext cx="11945620" cy="4139194"/>
        </p:xfrm>
        <a:graphic>
          <a:graphicData uri="http://schemas.openxmlformats.org/drawingml/2006/table">
            <a:tbl>
              <a:tblPr firstRow="1" firstCol="1" bandRow="1">
                <a:noFill/>
                <a:tableStyleId>{5C22544A-7EE6-4342-B048-85BDC9FD1C3A}</a:tableStyleId>
              </a:tblPr>
              <a:tblGrid>
                <a:gridCol w="325174">
                  <a:extLst>
                    <a:ext uri="{9D8B030D-6E8A-4147-A177-3AD203B41FA5}">
                      <a16:colId xmlns:a16="http://schemas.microsoft.com/office/drawing/2014/main" val="1990979834"/>
                    </a:ext>
                  </a:extLst>
                </a:gridCol>
                <a:gridCol w="2978290">
                  <a:extLst>
                    <a:ext uri="{9D8B030D-6E8A-4147-A177-3AD203B41FA5}">
                      <a16:colId xmlns:a16="http://schemas.microsoft.com/office/drawing/2014/main" val="344773014"/>
                    </a:ext>
                  </a:extLst>
                </a:gridCol>
                <a:gridCol w="2410473">
                  <a:extLst>
                    <a:ext uri="{9D8B030D-6E8A-4147-A177-3AD203B41FA5}">
                      <a16:colId xmlns:a16="http://schemas.microsoft.com/office/drawing/2014/main" val="2440067586"/>
                    </a:ext>
                  </a:extLst>
                </a:gridCol>
                <a:gridCol w="3315568">
                  <a:extLst>
                    <a:ext uri="{9D8B030D-6E8A-4147-A177-3AD203B41FA5}">
                      <a16:colId xmlns:a16="http://schemas.microsoft.com/office/drawing/2014/main" val="2153756404"/>
                    </a:ext>
                  </a:extLst>
                </a:gridCol>
                <a:gridCol w="2916115">
                  <a:extLst>
                    <a:ext uri="{9D8B030D-6E8A-4147-A177-3AD203B41FA5}">
                      <a16:colId xmlns:a16="http://schemas.microsoft.com/office/drawing/2014/main" val="2803573648"/>
                    </a:ext>
                  </a:extLst>
                </a:gridCol>
              </a:tblGrid>
              <a:tr h="733521">
                <a:tc>
                  <a:txBody>
                    <a:bodyPr/>
                    <a:lstStyle/>
                    <a:p>
                      <a:pPr marL="0" marR="0" algn="ctr">
                        <a:lnSpc>
                          <a:spcPct val="107000"/>
                        </a:lnSpc>
                        <a:spcBef>
                          <a:spcPts val="0"/>
                        </a:spcBef>
                        <a:spcAft>
                          <a:spcPts val="800"/>
                        </a:spcAft>
                      </a:pPr>
                      <a:r>
                        <a:rPr lang="en-US" sz="1900" b="1" cap="all" spc="60">
                          <a:solidFill>
                            <a:schemeClr val="tx1"/>
                          </a:solidFill>
                          <a:effectLst/>
                        </a:rPr>
                        <a:t> </a:t>
                      </a:r>
                      <a:endParaRPr lang="en-US" sz="19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147416" marB="147416" anchor="b">
                    <a:lnL w="12700" cmpd="sng">
                      <a:noFill/>
                    </a:lnL>
                    <a:lnR w="12700" cmpd="sng">
                      <a:noFill/>
                    </a:lnR>
                    <a:lnT w="12700" cmpd="sng">
                      <a:noFill/>
                    </a:lnT>
                    <a:lnB w="38100" cmpd="sng">
                      <a:noFill/>
                    </a:lnB>
                    <a:noFill/>
                  </a:tcPr>
                </a:tc>
                <a:tc>
                  <a:txBody>
                    <a:bodyPr/>
                    <a:lstStyle/>
                    <a:p>
                      <a:pPr marL="0" marR="0" algn="just">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Rating Factors</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Point Range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Percent of Total Value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Weighted Rating Factor Score*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147416" marB="147416" anchor="b">
                    <a:lnL w="12700" cmpd="sng">
                      <a:noFill/>
                    </a:lnL>
                    <a:lnR w="12700" cmpd="sng">
                      <a:noFill/>
                    </a:lnR>
                    <a:lnT w="12700" cmpd="sng">
                      <a:noFill/>
                    </a:lnT>
                    <a:lnB w="38100" cmpd="sng">
                      <a:noFill/>
                    </a:lnB>
                    <a:noFill/>
                  </a:tcPr>
                </a:tc>
                <a:extLst>
                  <a:ext uri="{0D108BD9-81ED-4DB2-BD59-A6C34878D82A}">
                    <a16:rowId xmlns:a16="http://schemas.microsoft.com/office/drawing/2014/main" val="3080496171"/>
                  </a:ext>
                </a:extLst>
              </a:tr>
              <a:tr h="458557">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1</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Need </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a:solidFill>
                            <a:schemeClr val="tx1"/>
                          </a:solidFill>
                          <a:effectLst/>
                          <a:latin typeface="Arial" panose="020B0604020202020204" pitchFamily="34" charset="0"/>
                          <a:cs typeface="Arial" panose="020B0604020202020204" pitchFamily="34" charset="0"/>
                        </a:rPr>
                        <a:t>0-5</a:t>
                      </a:r>
                      <a:endParaRPr lang="en-US" sz="18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40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88432970"/>
                  </a:ext>
                </a:extLst>
              </a:tr>
              <a:tr h="525802">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2</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Description</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35%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70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96841985"/>
                  </a:ext>
                </a:extLst>
              </a:tr>
              <a:tr h="844826">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3</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Organizational</a:t>
                      </a:r>
                    </a:p>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Capacity and Coordination</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15%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30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42246287"/>
                  </a:ext>
                </a:extLst>
              </a:tr>
              <a:tr h="595206">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4</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Evaluation and Monitoring</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10%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951906098"/>
                  </a:ext>
                </a:extLst>
              </a:tr>
              <a:tr h="458557">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Budget</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40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34047673"/>
                  </a:ext>
                </a:extLst>
              </a:tr>
              <a:tr h="458557">
                <a:tc gridSpan="3">
                  <a:txBody>
                    <a:bodyPr/>
                    <a:lstStyle/>
                    <a:p>
                      <a:pPr marL="0" marR="0" algn="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Maximum Proposal Score:</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100%</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200</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48558763"/>
                  </a:ext>
                </a:extLst>
              </a:tr>
            </a:tbl>
          </a:graphicData>
        </a:graphic>
      </p:graphicFrame>
      <p:sp>
        <p:nvSpPr>
          <p:cNvPr id="8" name="TextBox 7">
            <a:extLst>
              <a:ext uri="{FF2B5EF4-FFF2-40B4-BE49-F238E27FC236}">
                <a16:creationId xmlns:a16="http://schemas.microsoft.com/office/drawing/2014/main" id="{0031D469-2FAC-9840-6CA0-5895F5E4E607}"/>
              </a:ext>
            </a:extLst>
          </p:cNvPr>
          <p:cNvSpPr txBox="1"/>
          <p:nvPr/>
        </p:nvSpPr>
        <p:spPr>
          <a:xfrm>
            <a:off x="8677095" y="6304738"/>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18</a:t>
            </a:r>
          </a:p>
        </p:txBody>
      </p:sp>
    </p:spTree>
    <p:extLst>
      <p:ext uri="{BB962C8B-B14F-4D97-AF65-F5344CB8AC3E}">
        <p14:creationId xmlns:p14="http://schemas.microsoft.com/office/powerpoint/2010/main" val="474851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Rating Process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2889654"/>
            <a:ext cx="9941319" cy="843476"/>
          </a:xfrm>
        </p:spPr>
        <p:txBody>
          <a:bodyPr vert="horz" lIns="91440" tIns="45720" rIns="91440" bIns="45720" rtlCol="0" anchor="ctr">
            <a:normAutofit/>
          </a:bodyPr>
          <a:lstStyle/>
          <a:p>
            <a:pPr marL="0" indent="0" algn="just">
              <a:buNone/>
            </a:pPr>
            <a:r>
              <a:rPr lang="en-US" dirty="0">
                <a:solidFill>
                  <a:schemeClr val="tx1"/>
                </a:solidFill>
              </a:rPr>
              <a:t>Six Point Rubric</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EAF83F-EBA9-C810-D7A6-82668567084F}"/>
              </a:ext>
            </a:extLst>
          </p:cNvPr>
          <p:cNvSpPr txBox="1"/>
          <p:nvPr/>
        </p:nvSpPr>
        <p:spPr>
          <a:xfrm>
            <a:off x="8170007" y="6510517"/>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18</a:t>
            </a:r>
          </a:p>
        </p:txBody>
      </p:sp>
      <p:pic>
        <p:nvPicPr>
          <p:cNvPr id="7" name="Picture 6">
            <a:extLst>
              <a:ext uri="{FF2B5EF4-FFF2-40B4-BE49-F238E27FC236}">
                <a16:creationId xmlns:a16="http://schemas.microsoft.com/office/drawing/2014/main" id="{BB188FFD-3DD4-4809-B340-61535726C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3631" y="3501618"/>
            <a:ext cx="9586445" cy="2362199"/>
          </a:xfrm>
          <a:prstGeom prst="rect">
            <a:avLst/>
          </a:prstGeom>
        </p:spPr>
      </p:pic>
    </p:spTree>
    <p:extLst>
      <p:ext uri="{BB962C8B-B14F-4D97-AF65-F5344CB8AC3E}">
        <p14:creationId xmlns:p14="http://schemas.microsoft.com/office/powerpoint/2010/main" val="4053841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dirty="0">
                <a:solidFill>
                  <a:schemeClr val="tx1"/>
                </a:solidFill>
              </a:rPr>
              <a:t>Rating Factors</a:t>
            </a:r>
            <a:endParaRPr lang="en-US" sz="48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122023"/>
            <a:ext cx="9941319" cy="843476"/>
          </a:xfrm>
        </p:spPr>
        <p:txBody>
          <a:bodyPr vert="horz" lIns="91440" tIns="45720" rIns="91440" bIns="45720" rtlCol="0" anchor="ctr">
            <a:normAutofit fontScale="92500"/>
          </a:bodyPr>
          <a:lstStyle/>
          <a:p>
            <a:pPr marL="0" indent="0" algn="just">
              <a:buNone/>
            </a:pPr>
            <a:r>
              <a:rPr lang="en-US" dirty="0">
                <a:solidFill>
                  <a:schemeClr val="tx1"/>
                </a:solidFill>
              </a:rPr>
              <a:t>The Scoring Panel will evaluate the merits of each proposal received in terms of how well each applicant responds to the rating factors found in the: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C83D8BF-D1E3-3CC1-E4A0-2366293A4666}"/>
              </a:ext>
            </a:extLst>
          </p:cNvPr>
          <p:cNvSpPr txBox="1">
            <a:spLocks/>
          </p:cNvSpPr>
          <p:nvPr/>
        </p:nvSpPr>
        <p:spPr>
          <a:xfrm>
            <a:off x="1008442" y="4270554"/>
            <a:ext cx="8135557" cy="207106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000000"/>
                </a:solidFill>
                <a:ea typeface="Calibri" panose="020F0502020204030204" pitchFamily="34" charset="0"/>
              </a:rPr>
              <a:t>Project Need</a:t>
            </a:r>
          </a:p>
          <a:p>
            <a:pPr algn="just"/>
            <a:r>
              <a:rPr lang="en-US" dirty="0">
                <a:solidFill>
                  <a:srgbClr val="000000"/>
                </a:solidFill>
                <a:ea typeface="Calibri" panose="020F0502020204030204" pitchFamily="34" charset="0"/>
              </a:rPr>
              <a:t>Project Description</a:t>
            </a:r>
          </a:p>
          <a:p>
            <a:pPr algn="just"/>
            <a:r>
              <a:rPr lang="en-US" dirty="0">
                <a:solidFill>
                  <a:srgbClr val="000000"/>
                </a:solidFill>
                <a:ea typeface="Calibri" panose="020F0502020204030204" pitchFamily="34" charset="0"/>
              </a:rPr>
              <a:t>Project Organizational Capacity and Coordination</a:t>
            </a:r>
          </a:p>
          <a:p>
            <a:pPr algn="just"/>
            <a:r>
              <a:rPr lang="en-US" dirty="0">
                <a:solidFill>
                  <a:schemeClr val="tx1"/>
                </a:solidFill>
              </a:rPr>
              <a:t>Project Evaluation and Monitoring</a:t>
            </a:r>
          </a:p>
          <a:p>
            <a:pPr algn="just"/>
            <a:r>
              <a:rPr lang="en-US" dirty="0">
                <a:solidFill>
                  <a:schemeClr val="tx1"/>
                </a:solidFill>
              </a:rPr>
              <a:t>Budget</a:t>
            </a:r>
          </a:p>
          <a:p>
            <a:pPr marL="0" indent="0" algn="just">
              <a:buFont typeface="Calibri" panose="020F0502020204030204" pitchFamily="34" charset="0"/>
              <a:buNone/>
            </a:pPr>
            <a:endParaRPr lang="en-US" sz="1100" dirty="0">
              <a:solidFill>
                <a:schemeClr val="tx1"/>
              </a:solidFill>
            </a:endParaRPr>
          </a:p>
        </p:txBody>
      </p:sp>
      <p:sp>
        <p:nvSpPr>
          <p:cNvPr id="6" name="TextBox 5">
            <a:extLst>
              <a:ext uri="{FF2B5EF4-FFF2-40B4-BE49-F238E27FC236}">
                <a16:creationId xmlns:a16="http://schemas.microsoft.com/office/drawing/2014/main" id="{8AEAF83F-EBA9-C810-D7A6-82668567084F}"/>
              </a:ext>
            </a:extLst>
          </p:cNvPr>
          <p:cNvSpPr txBox="1"/>
          <p:nvPr/>
        </p:nvSpPr>
        <p:spPr>
          <a:xfrm>
            <a:off x="8170007" y="6531065"/>
            <a:ext cx="34547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20-24</a:t>
            </a:r>
          </a:p>
        </p:txBody>
      </p:sp>
    </p:spTree>
    <p:extLst>
      <p:ext uri="{BB962C8B-B14F-4D97-AF65-F5344CB8AC3E}">
        <p14:creationId xmlns:p14="http://schemas.microsoft.com/office/powerpoint/2010/main" val="3880132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204108"/>
            <a:ext cx="2809918" cy="1781175"/>
          </a:xfrm>
        </p:spPr>
        <p:txBody>
          <a:bodyPr vert="horz" lIns="91440" tIns="45720" rIns="91440" bIns="45720" rtlCol="0" anchor="ctr">
            <a:normAutofit/>
          </a:bodyPr>
          <a:lstStyle/>
          <a:p>
            <a:r>
              <a:rPr lang="en-US" sz="3200" kern="1200" dirty="0">
                <a:solidFill>
                  <a:srgbClr val="FFFFFF"/>
                </a:solidFill>
              </a:rPr>
              <a:t>Rating Factor:</a:t>
            </a:r>
            <a:br>
              <a:rPr lang="en-US" sz="3200" kern="1200" dirty="0">
                <a:solidFill>
                  <a:srgbClr val="FFFFFF"/>
                </a:solidFill>
              </a:rPr>
            </a:br>
            <a:r>
              <a:rPr lang="en-US" sz="3200" kern="1200" dirty="0">
                <a:solidFill>
                  <a:srgbClr val="FFFFFF"/>
                </a:solidFill>
              </a:rPr>
              <a:t>Project Need</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1: Project Need</a:t>
            </a:r>
          </a:p>
          <a:p>
            <a:pPr>
              <a:spcBef>
                <a:spcPts val="0"/>
              </a:spcBef>
            </a:pPr>
            <a:r>
              <a:rPr lang="en-US" sz="1800" b="1" dirty="0">
                <a:effectLst/>
                <a:latin typeface="Arial" panose="020B0604020202020204" pitchFamily="34" charset="0"/>
                <a:ea typeface="Times New Roman" panose="02020603050405020304" pitchFamily="18" charset="0"/>
              </a:rPr>
              <a:t>Percent of Total Value - 20%</a:t>
            </a:r>
            <a:endParaRPr lang="en-US" sz="18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E2F95F89-9CBE-2D12-E111-55AD9AE9B579}"/>
              </a:ext>
            </a:extLst>
          </p:cNvPr>
          <p:cNvGraphicFramePr>
            <a:graphicFrameLocks noGrp="1"/>
          </p:cNvGraphicFramePr>
          <p:nvPr>
            <p:extLst>
              <p:ext uri="{D42A27DB-BD31-4B8C-83A1-F6EECF244321}">
                <p14:modId xmlns:p14="http://schemas.microsoft.com/office/powerpoint/2010/main" val="3482290397"/>
              </p:ext>
            </p:extLst>
          </p:nvPr>
        </p:nvGraphicFramePr>
        <p:xfrm>
          <a:off x="4501659" y="952499"/>
          <a:ext cx="6828950" cy="5217132"/>
        </p:xfrm>
        <a:graphic>
          <a:graphicData uri="http://schemas.openxmlformats.org/drawingml/2006/table">
            <a:tbl>
              <a:tblPr firstRow="1" firstCol="1" bandRow="1"/>
              <a:tblGrid>
                <a:gridCol w="537480">
                  <a:extLst>
                    <a:ext uri="{9D8B030D-6E8A-4147-A177-3AD203B41FA5}">
                      <a16:colId xmlns:a16="http://schemas.microsoft.com/office/drawing/2014/main" val="3022402592"/>
                    </a:ext>
                  </a:extLst>
                </a:gridCol>
                <a:gridCol w="6291470">
                  <a:extLst>
                    <a:ext uri="{9D8B030D-6E8A-4147-A177-3AD203B41FA5}">
                      <a16:colId xmlns:a16="http://schemas.microsoft.com/office/drawing/2014/main" val="2576514583"/>
                    </a:ext>
                  </a:extLst>
                </a:gridCol>
              </a:tblGrid>
              <a:tr h="2298206">
                <a:tc gridSpan="2">
                  <a:txBody>
                    <a:bodyPr/>
                    <a:lstStyle/>
                    <a:p>
                      <a:pPr marL="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Need: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applicant described a need that is pertinent to the intent of the grant.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700113194"/>
                  </a:ext>
                </a:extLst>
              </a:tr>
              <a:tr h="861827">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Describe the need(s) to be addressed, the process used to determine the need(s), and how the need is related to the intent of the grant program.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49541"/>
                  </a:ext>
                </a:extLst>
              </a:tr>
              <a:tr h="685499">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Identify the conditions or elements that contribute to the need (e.g., service gaps, geographic location, accessibility).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94357"/>
                  </a:ext>
                </a:extLst>
              </a:tr>
              <a:tr h="1149103">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 relevant local qualitative and/or quantitative data with citations to demonstrate the nature and scale of the specific theft problem (organized retail, motor vehicle, motor vehicle accessory, and/or cargo) and provide a compelling justification for grant funds.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616084"/>
                  </a:ext>
                </a:extLst>
              </a:tr>
            </a:tbl>
          </a:graphicData>
        </a:graphic>
      </p:graphicFrame>
    </p:spTree>
    <p:extLst>
      <p:ext uri="{BB962C8B-B14F-4D97-AF65-F5344CB8AC3E}">
        <p14:creationId xmlns:p14="http://schemas.microsoft.com/office/powerpoint/2010/main" val="118630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b="1" kern="1200" dirty="0">
                <a:solidFill>
                  <a:schemeClr val="tx1"/>
                </a:solidFill>
              </a:rPr>
              <a:t>BSCC Divisions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idx="1"/>
          </p:nvPr>
        </p:nvSpPr>
        <p:spPr>
          <a:xfrm>
            <a:off x="1045028" y="2704014"/>
            <a:ext cx="10424729" cy="3945261"/>
          </a:xfrm>
        </p:spPr>
        <p:txBody>
          <a:bodyPr vert="horz" lIns="91440" tIns="45720" rIns="91440" bIns="45720" rtlCol="0" anchor="ctr">
            <a:normAutofit fontScale="25000" lnSpcReduction="20000"/>
          </a:bodyPr>
          <a:lstStyle/>
          <a:p>
            <a:pPr marL="0">
              <a:buFont typeface="Arial" panose="020B0604020202020204" pitchFamily="34" charset="0"/>
              <a:buChar char="•"/>
            </a:pPr>
            <a:r>
              <a:rPr lang="en-US" sz="8000" b="1" dirty="0">
                <a:solidFill>
                  <a:schemeClr val="tx1"/>
                </a:solidFill>
              </a:rPr>
              <a:t>Corrections Planning and Grant Programs (CPGP) </a:t>
            </a:r>
          </a:p>
          <a:p>
            <a:pPr lvl="1">
              <a:buFont typeface="Arial" panose="020B0604020202020204" pitchFamily="34" charset="0"/>
              <a:buChar char="•"/>
            </a:pPr>
            <a:r>
              <a:rPr lang="en-US" sz="7200" dirty="0">
                <a:solidFill>
                  <a:schemeClr val="tx1"/>
                </a:solidFill>
              </a:rPr>
              <a:t>State and Federal Grant Programs</a:t>
            </a:r>
          </a:p>
          <a:p>
            <a:pPr marL="0" indent="0">
              <a:buNone/>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Standards and Training for Corrections (STC) </a:t>
            </a:r>
          </a:p>
          <a:p>
            <a:pPr lvl="1">
              <a:buFont typeface="Arial" panose="020B0604020202020204" pitchFamily="34" charset="0"/>
              <a:buChar char="•"/>
            </a:pPr>
            <a:r>
              <a:rPr lang="en-US" sz="7200" dirty="0">
                <a:solidFill>
                  <a:schemeClr val="tx1"/>
                </a:solidFill>
              </a:rPr>
              <a:t>Selection, Training and Standards</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County Facilities Construction (CFC)  </a:t>
            </a:r>
          </a:p>
          <a:p>
            <a:pPr lvl="1">
              <a:buFont typeface="Arial" panose="020B0604020202020204" pitchFamily="34" charset="0"/>
              <a:buChar char="•"/>
            </a:pPr>
            <a:r>
              <a:rPr lang="en-US" sz="7200" dirty="0">
                <a:solidFill>
                  <a:schemeClr val="tx1"/>
                </a:solidFill>
              </a:rPr>
              <a:t>Construction Financing for Facilities</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Facilities Standards and Operations (FSO)</a:t>
            </a:r>
          </a:p>
          <a:p>
            <a:pPr lvl="1">
              <a:buFont typeface="Arial" panose="020B0604020202020204" pitchFamily="34" charset="0"/>
              <a:buChar char="•"/>
            </a:pPr>
            <a:r>
              <a:rPr lang="en-US" sz="7200" dirty="0">
                <a:solidFill>
                  <a:schemeClr val="tx1"/>
                </a:solidFill>
              </a:rPr>
              <a:t>Inspections, Regulations, Compliance Monitoring</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Administration, Legal, and Research Units</a:t>
            </a:r>
          </a:p>
          <a:p>
            <a:pPr lvl="1">
              <a:buFont typeface="Arial" panose="020B0604020202020204" pitchFamily="34" charset="0"/>
              <a:buChar char="•"/>
            </a:pPr>
            <a:r>
              <a:rPr lang="en-US" sz="7200" dirty="0">
                <a:solidFill>
                  <a:schemeClr val="tx1"/>
                </a:solidFill>
              </a:rPr>
              <a:t>Cross Agency Support</a:t>
            </a:r>
          </a:p>
          <a:p>
            <a:pPr>
              <a:buFont typeface="Arial" panose="020B0604020202020204" pitchFamily="34" charset="0"/>
              <a:buChar char="•"/>
            </a:pPr>
            <a:endParaRPr lang="en-US" sz="800" dirty="0">
              <a:solidFill>
                <a:schemeClr val="tx1"/>
              </a:solidFill>
              <a:latin typeface="+mn-lt"/>
              <a:cs typeface="+mn-cs"/>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47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17423" y="1162069"/>
            <a:ext cx="3834645" cy="1781175"/>
          </a:xfrm>
        </p:spPr>
        <p:txBody>
          <a:bodyPr vert="horz" lIns="91440" tIns="45720" rIns="91440" bIns="45720" rtlCol="0" anchor="ctr">
            <a:normAutofit/>
          </a:bodyPr>
          <a:lstStyle/>
          <a:p>
            <a:r>
              <a:rPr lang="en-US" sz="3200" kern="1200" dirty="0">
                <a:solidFill>
                  <a:srgbClr val="FFFFFF"/>
                </a:solidFill>
              </a:rPr>
              <a:t>Rating Factor: Project </a:t>
            </a:r>
            <a:br>
              <a:rPr lang="en-US" sz="3200" kern="1200" dirty="0">
                <a:solidFill>
                  <a:srgbClr val="FFFFFF"/>
                </a:solidFill>
              </a:rPr>
            </a:br>
            <a:r>
              <a:rPr lang="en-US" sz="3200" kern="1200" dirty="0">
                <a:solidFill>
                  <a:srgbClr val="FFFFFF"/>
                </a:solidFill>
              </a:rPr>
              <a:t>Description </a:t>
            </a:r>
          </a:p>
        </p:txBody>
      </p:sp>
      <p:sp>
        <p:nvSpPr>
          <p:cNvPr id="7" name="Content Placeholder 2">
            <a:extLst>
              <a:ext uri="{FF2B5EF4-FFF2-40B4-BE49-F238E27FC236}">
                <a16:creationId xmlns:a16="http://schemas.microsoft.com/office/drawing/2014/main" id="{F4E9FE6A-BA47-2D10-23B5-06ADB64B148E}"/>
              </a:ext>
            </a:extLst>
          </p:cNvPr>
          <p:cNvSpPr txBox="1">
            <a:spLocks/>
          </p:cNvSpPr>
          <p:nvPr/>
        </p:nvSpPr>
        <p:spPr>
          <a:xfrm>
            <a:off x="608071" y="3705187"/>
            <a:ext cx="3722770" cy="866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alibri" panose="020F0502020204030204" pitchFamily="34" charset="0"/>
              <a:buNone/>
            </a:pPr>
            <a:r>
              <a:rPr lang="en-US" sz="1800" b="1" dirty="0">
                <a:ea typeface="Times New Roman" panose="02020603050405020304" pitchFamily="18" charset="0"/>
              </a:rPr>
              <a:t>Section 2: Project Description </a:t>
            </a:r>
          </a:p>
          <a:p>
            <a:pPr>
              <a:spcBef>
                <a:spcPts val="0"/>
              </a:spcBef>
            </a:pPr>
            <a:r>
              <a:rPr lang="en-US" sz="1800" b="1" dirty="0">
                <a:ea typeface="Times New Roman" panose="02020603050405020304" pitchFamily="18" charset="0"/>
              </a:rPr>
              <a:t>Percent of Total Value - 35%</a:t>
            </a:r>
            <a:endParaRPr lang="en-US" sz="1800" dirty="0">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2C34329-FDA9-0016-E1AE-F1990A95F3FE}"/>
              </a:ext>
            </a:extLst>
          </p:cNvPr>
          <p:cNvGraphicFramePr>
            <a:graphicFrameLocks noGrp="1"/>
          </p:cNvGraphicFramePr>
          <p:nvPr>
            <p:extLst>
              <p:ext uri="{D42A27DB-BD31-4B8C-83A1-F6EECF244321}">
                <p14:modId xmlns:p14="http://schemas.microsoft.com/office/powerpoint/2010/main" val="901695641"/>
              </p:ext>
            </p:extLst>
          </p:nvPr>
        </p:nvGraphicFramePr>
        <p:xfrm>
          <a:off x="4171309" y="10272"/>
          <a:ext cx="7870004" cy="6864111"/>
        </p:xfrm>
        <a:graphic>
          <a:graphicData uri="http://schemas.openxmlformats.org/drawingml/2006/table">
            <a:tbl>
              <a:tblPr firstRow="1" firstCol="1" bandRow="1"/>
              <a:tblGrid>
                <a:gridCol w="467188">
                  <a:extLst>
                    <a:ext uri="{9D8B030D-6E8A-4147-A177-3AD203B41FA5}">
                      <a16:colId xmlns:a16="http://schemas.microsoft.com/office/drawing/2014/main" val="2076208064"/>
                    </a:ext>
                  </a:extLst>
                </a:gridCol>
                <a:gridCol w="7402816">
                  <a:extLst>
                    <a:ext uri="{9D8B030D-6E8A-4147-A177-3AD203B41FA5}">
                      <a16:colId xmlns:a16="http://schemas.microsoft.com/office/drawing/2014/main" val="1638768071"/>
                    </a:ext>
                  </a:extLst>
                </a:gridCol>
              </a:tblGrid>
              <a:tr h="1011993">
                <a:tc gridSpan="2">
                  <a:txBody>
                    <a:bodyPr/>
                    <a:lstStyle/>
                    <a:p>
                      <a:pPr marL="0" marR="0" algn="just">
                        <a:spcBef>
                          <a:spcPts val="0"/>
                        </a:spcBef>
                        <a:spcAft>
                          <a:spcPts val="0"/>
                        </a:spcAft>
                        <a:tabLst>
                          <a:tab pos="0" algn="l"/>
                        </a:tabLst>
                      </a:pPr>
                      <a:r>
                        <a:rPr lang="en-U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Description: </a:t>
                      </a:r>
                      <a:r>
                        <a:rPr lang="en-U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applicant provided a description of the project that is related to the identified need and the intent of the grant.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350" dirty="0">
                        <a:effectLst/>
                        <a:latin typeface="Arial" panose="020B0604020202020204" pitchFamily="34" charset="0"/>
                        <a:ea typeface="Times New Roman" panose="02020603050405020304" pitchFamily="18" charset="0"/>
                        <a:cs typeface="Arial" panose="020B0604020202020204" pitchFamily="34" charset="0"/>
                      </a:endParaRP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1525405149"/>
                  </a:ext>
                </a:extLst>
              </a:tr>
              <a:tr h="2479820">
                <a:tc>
                  <a:txBody>
                    <a:bodyPr/>
                    <a:lstStyle/>
                    <a:p>
                      <a:pPr marL="0" marR="0">
                        <a:lnSpc>
                          <a:spcPct val="115000"/>
                        </a:lnSpc>
                        <a:spcBef>
                          <a:spcPts val="0"/>
                        </a:spcBef>
                        <a:spcAft>
                          <a:spcPts val="1000"/>
                        </a:spcAft>
                        <a:tabLst>
                          <a:tab pos="0" algn="l"/>
                        </a:tabLst>
                      </a:pPr>
                      <a:r>
                        <a:rPr lang="en-US" sz="1350">
                          <a:effectLst/>
                          <a:latin typeface="Arial" panose="020B0604020202020204" pitchFamily="34" charset="0"/>
                          <a:ea typeface="Calibri" panose="020F0502020204030204" pitchFamily="34" charset="0"/>
                          <a:cs typeface="Arial" panose="020B0604020202020204" pitchFamily="34" charset="0"/>
                        </a:rPr>
                        <a:t>2.1</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l"/>
                        </a:tabLst>
                      </a:pPr>
                      <a:r>
                        <a:rPr lang="en-US" sz="1350" dirty="0">
                          <a:effectLst/>
                          <a:latin typeface="Arial" panose="020B0604020202020204" pitchFamily="34" charset="0"/>
                          <a:ea typeface="Times New Roman" panose="02020603050405020304" pitchFamily="18" charset="0"/>
                          <a:cs typeface="Arial" panose="020B0604020202020204" pitchFamily="34" charset="0"/>
                        </a:rPr>
                        <a:t>Describe the proposed project that will address the need(s) identified in the Project Need section. The description should include: </a:t>
                      </a: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the proposed activities/services/interventions of the project including how they will be delivered and the length and duration. </a:t>
                      </a: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the target area and/or population which will be the focus of the project, including how and why it was selected. </a:t>
                      </a: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how the proposed activities/services/interventions will address the Project Need and the intent of the grant program. </a:t>
                      </a: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plans to coordinate or collaborate with other entities, if any, such as public agencies (e.g., law enforcement, non-law enforcement, prosecutors’ offices), community organizations, or retailers.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581900"/>
                  </a:ext>
                </a:extLst>
              </a:tr>
              <a:tr h="1781545">
                <a:tc>
                  <a:txBody>
                    <a:bodyPr/>
                    <a:lstStyle/>
                    <a:p>
                      <a:pPr marL="0" marR="0">
                        <a:lnSpc>
                          <a:spcPct val="115000"/>
                        </a:lnSpc>
                        <a:spcBef>
                          <a:spcPts val="0"/>
                        </a:spcBef>
                        <a:spcAft>
                          <a:spcPts val="1000"/>
                        </a:spcAft>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2.2</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350" dirty="0">
                          <a:effectLst/>
                          <a:latin typeface="Arial" panose="020B0604020202020204" pitchFamily="34" charset="0"/>
                          <a:ea typeface="Times New Roman" panose="02020603050405020304" pitchFamily="18" charset="0"/>
                          <a:cs typeface="Arial" panose="020B0604020202020204" pitchFamily="34" charset="0"/>
                        </a:rPr>
                        <a:t>Describe the proposed project’s goals, objectives, and impact that includes a relationship to the identified need(s) and intent of the grant program.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The completed Project Work Plan (Appendix B) is appropriate for the proposed project aligning with the identified need(s) and intent of the grant program.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The completed Project Work Plan identifies the top goals and objectives (see Appendix C for definitions) and how those will be achieved in terms of the activities, responsible staff/partner agencies, process and outcome measures, data sources, and start and end dates. </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752491"/>
                  </a:ext>
                </a:extLst>
              </a:tr>
              <a:tr h="414391">
                <a:tc>
                  <a:txBody>
                    <a:bodyPr/>
                    <a:lstStyle/>
                    <a:p>
                      <a:pPr marL="0" marR="0">
                        <a:lnSpc>
                          <a:spcPct val="115000"/>
                        </a:lnSpc>
                        <a:spcBef>
                          <a:spcPts val="0"/>
                        </a:spcBef>
                        <a:spcAft>
                          <a:spcPts val="1000"/>
                        </a:spcAft>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2.3</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350" dirty="0">
                          <a:effectLst/>
                          <a:latin typeface="Arial" panose="020B0604020202020204" pitchFamily="34" charset="0"/>
                          <a:ea typeface="Times New Roman" panose="02020603050405020304" pitchFamily="18" charset="0"/>
                          <a:cs typeface="Arial" panose="020B0604020202020204" pitchFamily="34" charset="0"/>
                        </a:rPr>
                        <a:t>Describe the rationale for the proposed activities/services/interventions including research or other evidence indicating that the intended goals and objectives are likely to be achieved.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861853"/>
                  </a:ext>
                </a:extLst>
              </a:tr>
              <a:tr h="667091">
                <a:tc>
                  <a:txBody>
                    <a:bodyPr/>
                    <a:lstStyle/>
                    <a:p>
                      <a:pPr marL="0" marR="0">
                        <a:lnSpc>
                          <a:spcPct val="115000"/>
                        </a:lnSpc>
                        <a:spcBef>
                          <a:spcPts val="0"/>
                        </a:spcBef>
                        <a:spcAft>
                          <a:spcPts val="1000"/>
                        </a:spcAft>
                        <a:tabLst>
                          <a:tab pos="0" algn="l"/>
                        </a:tabLst>
                      </a:pPr>
                      <a:r>
                        <a:rPr lang="en-US" sz="1350">
                          <a:effectLst/>
                          <a:latin typeface="Arial" panose="020B0604020202020204" pitchFamily="34" charset="0"/>
                          <a:ea typeface="Calibri" panose="020F0502020204030204" pitchFamily="34" charset="0"/>
                          <a:cs typeface="Arial" panose="020B0604020202020204" pitchFamily="34" charset="0"/>
                        </a:rPr>
                        <a:t>2.4</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350" dirty="0">
                          <a:effectLst/>
                          <a:latin typeface="Arial" panose="020B0604020202020204" pitchFamily="34" charset="0"/>
                          <a:ea typeface="Times New Roman" panose="02020603050405020304" pitchFamily="18" charset="0"/>
                          <a:cs typeface="Arial" panose="020B0604020202020204" pitchFamily="34" charset="0"/>
                        </a:rPr>
                        <a:t>Describe existing or proposed policies to:</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govern the use of surveillance technology (if applicable) including complying with applicable privacy laws/regulations and securing any data collected or stored.</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443580"/>
                  </a:ext>
                </a:extLst>
              </a:tr>
              <a:tr h="415355">
                <a:tc>
                  <a:txBody>
                    <a:bodyPr/>
                    <a:lstStyle/>
                    <a:p>
                      <a:pPr marL="0" marR="0">
                        <a:lnSpc>
                          <a:spcPct val="115000"/>
                        </a:lnSpc>
                        <a:spcBef>
                          <a:spcPts val="0"/>
                        </a:spcBef>
                        <a:spcAft>
                          <a:spcPts val="1000"/>
                        </a:spcAft>
                        <a:tabLst>
                          <a:tab pos="0" algn="l"/>
                        </a:tabLst>
                      </a:pPr>
                      <a:r>
                        <a:rPr lang="en-US" sz="1350">
                          <a:effectLst/>
                          <a:latin typeface="Arial" panose="020B0604020202020204" pitchFamily="34" charset="0"/>
                          <a:ea typeface="Calibri" panose="020F0502020204030204" pitchFamily="34" charset="0"/>
                          <a:cs typeface="Arial" panose="020B0604020202020204" pitchFamily="34" charset="0"/>
                        </a:rPr>
                        <a:t>2.5</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350" dirty="0">
                          <a:effectLst/>
                          <a:latin typeface="Arial" panose="020B0604020202020204" pitchFamily="34" charset="0"/>
                          <a:ea typeface="Times New Roman" panose="02020603050405020304" pitchFamily="18" charset="0"/>
                          <a:cs typeface="Arial" panose="020B0604020202020204" pitchFamily="34" charset="0"/>
                        </a:rPr>
                        <a:t>Describe existing or proposed policies to:</a:t>
                      </a:r>
                    </a:p>
                    <a:p>
                      <a:pPr marL="285750" marR="0" lvl="0" indent="-285750" algn="just">
                        <a:lnSpc>
                          <a:spcPct val="115000"/>
                        </a:lnSpc>
                        <a:spcBef>
                          <a:spcPts val="0"/>
                        </a:spcBef>
                        <a:spcAft>
                          <a:spcPts val="1000"/>
                        </a:spcAft>
                        <a:buSzPts val="1200"/>
                        <a:buFont typeface="Arial" panose="020B0604020202020204" pitchFamily="34" charset="0"/>
                        <a:buChar char="•"/>
                        <a:tabLst>
                          <a:tab pos="0" algn="l"/>
                        </a:tabLst>
                      </a:pPr>
                      <a:r>
                        <a:rPr lang="en-US" sz="1350" dirty="0">
                          <a:effectLst/>
                          <a:latin typeface="Arial" panose="020B0604020202020204" pitchFamily="34" charset="0"/>
                          <a:ea typeface="Calibri" panose="020F0502020204030204" pitchFamily="34" charset="0"/>
                          <a:cs typeface="Arial" panose="020B0604020202020204" pitchFamily="34" charset="0"/>
                        </a:rPr>
                        <a:t>limit racial bias.</a:t>
                      </a:r>
                    </a:p>
                  </a:txBody>
                  <a:tcPr marL="42769" marR="42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876201"/>
                  </a:ext>
                </a:extLst>
              </a:tr>
            </a:tbl>
          </a:graphicData>
        </a:graphic>
      </p:graphicFrame>
    </p:spTree>
    <p:extLst>
      <p:ext uri="{BB962C8B-B14F-4D97-AF65-F5344CB8AC3E}">
        <p14:creationId xmlns:p14="http://schemas.microsoft.com/office/powerpoint/2010/main" val="3319558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4887" y="952500"/>
            <a:ext cx="2993535" cy="2128630"/>
          </a:xfrm>
        </p:spPr>
        <p:txBody>
          <a:bodyPr vert="horz" lIns="91440" tIns="45720" rIns="91440" bIns="45720" rtlCol="0" anchor="ctr">
            <a:normAutofit fontScale="90000"/>
          </a:bodyPr>
          <a:lstStyle/>
          <a:p>
            <a:r>
              <a:rPr lang="en-US" sz="3200" kern="1200" dirty="0">
                <a:solidFill>
                  <a:srgbClr val="FFFFFF"/>
                </a:solidFill>
              </a:rPr>
              <a:t>Rating Factor: Project Organizational Capacity and Coordination </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fontScale="92500"/>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3: Project Organizational Capacity and Coordination </a:t>
            </a:r>
          </a:p>
          <a:p>
            <a:pPr>
              <a:spcBef>
                <a:spcPts val="0"/>
              </a:spcBef>
            </a:pPr>
            <a:r>
              <a:rPr lang="en-US" sz="1800" b="1" dirty="0">
                <a:effectLst/>
                <a:latin typeface="Arial" panose="020B0604020202020204" pitchFamily="34" charset="0"/>
                <a:ea typeface="Times New Roman" panose="02020603050405020304" pitchFamily="18" charset="0"/>
              </a:rPr>
              <a:t>Percent of Total Value - 15%</a:t>
            </a:r>
            <a:endParaRPr lang="en-US" sz="1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975A28AD-7F62-2F97-8DE3-B15BA9F8EBAF}"/>
              </a:ext>
            </a:extLst>
          </p:cNvPr>
          <p:cNvGraphicFramePr>
            <a:graphicFrameLocks noGrp="1"/>
          </p:cNvGraphicFramePr>
          <p:nvPr>
            <p:extLst>
              <p:ext uri="{D42A27DB-BD31-4B8C-83A1-F6EECF244321}">
                <p14:modId xmlns:p14="http://schemas.microsoft.com/office/powerpoint/2010/main" val="311006612"/>
              </p:ext>
            </p:extLst>
          </p:nvPr>
        </p:nvGraphicFramePr>
        <p:xfrm>
          <a:off x="4609423" y="25918"/>
          <a:ext cx="7329147" cy="6786533"/>
        </p:xfrm>
        <a:graphic>
          <a:graphicData uri="http://schemas.openxmlformats.org/drawingml/2006/table">
            <a:tbl>
              <a:tblPr firstRow="1" firstCol="1" bandRow="1"/>
              <a:tblGrid>
                <a:gridCol w="435081">
                  <a:extLst>
                    <a:ext uri="{9D8B030D-6E8A-4147-A177-3AD203B41FA5}">
                      <a16:colId xmlns:a16="http://schemas.microsoft.com/office/drawing/2014/main" val="2398764946"/>
                    </a:ext>
                  </a:extLst>
                </a:gridCol>
                <a:gridCol w="6894066">
                  <a:extLst>
                    <a:ext uri="{9D8B030D-6E8A-4147-A177-3AD203B41FA5}">
                      <a16:colId xmlns:a16="http://schemas.microsoft.com/office/drawing/2014/main" val="69759484"/>
                    </a:ext>
                  </a:extLst>
                </a:gridCol>
              </a:tblGrid>
              <a:tr h="1172578">
                <a:tc gridSpan="2">
                  <a:txBody>
                    <a:bodyPr/>
                    <a:lstStyle/>
                    <a:p>
                      <a:pPr marL="0" marR="0" algn="just">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Organizational Capacity and Coordination: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applicant described their organization’s ability to implement the proposed project.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1127438468"/>
                  </a:ext>
                </a:extLst>
              </a:tr>
              <a:tr h="1500127">
                <a:tc>
                  <a:txBody>
                    <a:bodyPr/>
                    <a:lstStyle/>
                    <a:p>
                      <a:pPr marL="0" marR="0">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Times New Roman" panose="02020603050405020304" pitchFamily="18" charset="0"/>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Describe the applicant’s ability to administer the proposed project. In the descriptions include: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the applicant’s staffing required and available to operate the project including staff qualifications and training.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the extent to which existing staff resources will be utilized.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project management and oversight to ensure the proposed project is implemented as intended.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073929"/>
                  </a:ext>
                </a:extLst>
              </a:tr>
              <a:tr h="2115732">
                <a:tc>
                  <a:txBody>
                    <a:bodyPr/>
                    <a:lstStyle/>
                    <a:p>
                      <a:pPr marL="0" marR="0">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Times New Roman" panose="02020603050405020304" pitchFamily="18"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Describe any partner agency(</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ies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or coordination with other agencies necessary to implement the proposed project. If partners are to be selected after the grant is awarded, specify the process and criteria for selecting the partner agency(</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ies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description of partners should include: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their involvement/role that is aligned with the proposed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their credentials, involved personnel, experience and capability to conduct the project, and the value the partners add to the proposed project.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the plan to coordinate with these partners.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key partners’ letters of commitment provided as attachments (Attachment 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767361"/>
                  </a:ext>
                </a:extLst>
              </a:tr>
              <a:tr h="899472">
                <a:tc>
                  <a:txBody>
                    <a:bodyPr/>
                    <a:lstStyle/>
                    <a:p>
                      <a:pPr marL="0" marR="0">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Times New Roman" panose="02020603050405020304" pitchFamily="18" charset="0"/>
                        </a:rPr>
                        <a:t>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Describe the timeline for the execution of contracts or memorandums of understanding with any partner agency(</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ies</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and the implementation of involvement/role to provide services or activities such that they are in a reasonable timeframe to support the project. Include a description of the readiness to proceed, if funded.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25252"/>
                  </a:ext>
                </a:extLst>
              </a:tr>
              <a:tr h="420718">
                <a:tc>
                  <a:txBody>
                    <a:bodyPr/>
                    <a:lstStyle/>
                    <a:p>
                      <a:pPr marL="0" marR="0">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Times New Roman" panose="02020603050405020304" pitchFamily="18" charset="0"/>
                        </a:rPr>
                        <a:t>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Describe the management structure and decision-making process for the proposed project.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503766"/>
                  </a:ext>
                </a:extLst>
              </a:tr>
              <a:tr h="390859">
                <a:tc>
                  <a:txBody>
                    <a:bodyPr/>
                    <a:lstStyle/>
                    <a:p>
                      <a:pPr marL="0" marR="0">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Times New Roman" panose="02020603050405020304" pitchFamily="18" charset="0"/>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Describe the plans to sustain the proposed project after grant funds expire or why the proposed project is limited in term.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10" marR="48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982295"/>
                  </a:ext>
                </a:extLst>
              </a:tr>
            </a:tbl>
          </a:graphicData>
        </a:graphic>
      </p:graphicFrame>
    </p:spTree>
    <p:extLst>
      <p:ext uri="{BB962C8B-B14F-4D97-AF65-F5344CB8AC3E}">
        <p14:creationId xmlns:p14="http://schemas.microsoft.com/office/powerpoint/2010/main" val="1601011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073426"/>
            <a:ext cx="2861470" cy="1911857"/>
          </a:xfrm>
        </p:spPr>
        <p:txBody>
          <a:bodyPr vert="horz" lIns="91440" tIns="45720" rIns="91440" bIns="45720" rtlCol="0" anchor="ctr">
            <a:normAutofit fontScale="90000"/>
          </a:bodyPr>
          <a:lstStyle/>
          <a:p>
            <a:r>
              <a:rPr lang="en-US" sz="3200" kern="1200" dirty="0">
                <a:solidFill>
                  <a:srgbClr val="FFFFFF"/>
                </a:solidFill>
              </a:rPr>
              <a:t>Rating Factor: Project Evaluation and Monitoring</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4: Project Evaluation and Monitoring: </a:t>
            </a:r>
          </a:p>
          <a:p>
            <a:pPr>
              <a:spcBef>
                <a:spcPts val="0"/>
              </a:spcBef>
            </a:pPr>
            <a:r>
              <a:rPr lang="en-US" sz="1800" b="1" dirty="0">
                <a:effectLst/>
                <a:latin typeface="Arial" panose="020B0604020202020204" pitchFamily="34" charset="0"/>
                <a:ea typeface="Times New Roman" panose="02020603050405020304" pitchFamily="18" charset="0"/>
              </a:rPr>
              <a:t>Percent of Total Value - 10%</a:t>
            </a: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51D3BE08-1966-C05D-A50C-F6D761556A2F}"/>
              </a:ext>
            </a:extLst>
          </p:cNvPr>
          <p:cNvGraphicFramePr>
            <a:graphicFrameLocks noGrp="1"/>
          </p:cNvGraphicFramePr>
          <p:nvPr>
            <p:extLst>
              <p:ext uri="{D42A27DB-BD31-4B8C-83A1-F6EECF244321}">
                <p14:modId xmlns:p14="http://schemas.microsoft.com/office/powerpoint/2010/main" val="4108288552"/>
              </p:ext>
            </p:extLst>
          </p:nvPr>
        </p:nvGraphicFramePr>
        <p:xfrm>
          <a:off x="4788613" y="67964"/>
          <a:ext cx="7262974" cy="6293794"/>
        </p:xfrm>
        <a:graphic>
          <a:graphicData uri="http://schemas.openxmlformats.org/drawingml/2006/table">
            <a:tbl>
              <a:tblPr firstRow="1" firstCol="1" bandRow="1"/>
              <a:tblGrid>
                <a:gridCol w="488854">
                  <a:extLst>
                    <a:ext uri="{9D8B030D-6E8A-4147-A177-3AD203B41FA5}">
                      <a16:colId xmlns:a16="http://schemas.microsoft.com/office/drawing/2014/main" val="3533527374"/>
                    </a:ext>
                  </a:extLst>
                </a:gridCol>
                <a:gridCol w="6774120">
                  <a:extLst>
                    <a:ext uri="{9D8B030D-6E8A-4147-A177-3AD203B41FA5}">
                      <a16:colId xmlns:a16="http://schemas.microsoft.com/office/drawing/2014/main" val="3230545263"/>
                    </a:ext>
                  </a:extLst>
                </a:gridCol>
              </a:tblGrid>
              <a:tr h="1841507">
                <a:tc gridSpan="2">
                  <a:txBody>
                    <a:bodyPr/>
                    <a:lstStyle/>
                    <a:p>
                      <a:pPr marL="0" marR="0" algn="just">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Evaluation and Monitoring:</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applicant described how it will monitor and evaluate the effectiveness of the proposed project. The elements that are to comprise this Rating Factor are listed below. Addressing each element does not itself merit a high rating; rather, although each element is to be addressed, it is the quality of the response to each that is to be evaluated. The response will be evaluated with a single rating based on a scale of 0-5.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466191386"/>
                  </a:ext>
                </a:extLst>
              </a:tr>
              <a:tr h="1111131">
                <a:tc>
                  <a:txBody>
                    <a:bodyPr/>
                    <a:lstStyle/>
                    <a:p>
                      <a:pPr marL="0" marR="0">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Describe the plan to determine the qualified internal staff and/or external partner or entity that will conduct the project evaluation and how monitoring activities will be incorporated in the various phases of the project (e.g., start-up, implementation, service delivery period).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1199889"/>
                  </a:ext>
                </a:extLst>
              </a:tr>
              <a:tr h="873304">
                <a:tc>
                  <a:txBody>
                    <a:bodyPr/>
                    <a:lstStyle/>
                    <a:p>
                      <a:pPr marL="0" marR="0">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0" algn="l"/>
                        </a:tabLs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and define the process measures and outcome measures that are quantifiable and are in line with the intent of the proposed project and the objectives listed in the Work Plan.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930034"/>
                  </a:ext>
                </a:extLst>
              </a:tr>
              <a:tr h="670317">
                <a:tc>
                  <a:txBody>
                    <a:bodyPr/>
                    <a:lstStyle/>
                    <a:p>
                      <a:pPr marL="0" marR="0">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0" algn="l"/>
                        </a:tabLs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Describe the preliminary plan for monitoring the project to ensure the project components are implemented as intended.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1002192"/>
                  </a:ext>
                </a:extLst>
              </a:tr>
              <a:tr h="1066015">
                <a:tc>
                  <a:txBody>
                    <a:bodyPr/>
                    <a:lstStyle/>
                    <a:p>
                      <a:pPr marL="0" marR="0">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Describe the preliminary plan for collecting and evaluating data, including baseline data, related to the process measures and outcome measures identified in 4.2. Describe a plan for entering into data sharing agreements, if necessary.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2730403"/>
                  </a:ext>
                </a:extLst>
              </a:tr>
              <a:tr h="613836">
                <a:tc>
                  <a:txBody>
                    <a:bodyPr/>
                    <a:lstStyle/>
                    <a:p>
                      <a:pPr marL="0" marR="0">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Describe the research design or methodology that will allow for an assessment of whether the strategy implemented achieved the intended outcomes.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541588"/>
                  </a:ext>
                </a:extLst>
              </a:tr>
            </a:tbl>
          </a:graphicData>
        </a:graphic>
      </p:graphicFrame>
    </p:spTree>
    <p:extLst>
      <p:ext uri="{BB962C8B-B14F-4D97-AF65-F5344CB8AC3E}">
        <p14:creationId xmlns:p14="http://schemas.microsoft.com/office/powerpoint/2010/main" val="3942072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rgbClr val="FFFFFF"/>
                </a:solidFill>
              </a:rPr>
              <a:t>Rating Factor: Project Budget</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5: Project Budget</a:t>
            </a:r>
          </a:p>
          <a:p>
            <a:pPr>
              <a:spcBef>
                <a:spcPts val="0"/>
              </a:spcBef>
            </a:pPr>
            <a:r>
              <a:rPr lang="en-US" sz="1800" b="1" dirty="0">
                <a:effectLst/>
                <a:latin typeface="Arial" panose="020B0604020202020204" pitchFamily="34" charset="0"/>
                <a:ea typeface="Times New Roman" panose="02020603050405020304" pitchFamily="18" charset="0"/>
              </a:rPr>
              <a:t>Percent of Total Value - </a:t>
            </a:r>
            <a:r>
              <a:rPr lang="en-US" sz="1800" b="1" dirty="0">
                <a:ea typeface="Times New Roman" panose="02020603050405020304" pitchFamily="18" charset="0"/>
              </a:rPr>
              <a:t>15</a:t>
            </a:r>
            <a:r>
              <a:rPr lang="en-US" sz="1800" b="1"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54B28790-94E1-7B81-60BC-34B82A84BF72}"/>
              </a:ext>
            </a:extLst>
          </p:cNvPr>
          <p:cNvGraphicFramePr>
            <a:graphicFrameLocks noGrp="1"/>
          </p:cNvGraphicFramePr>
          <p:nvPr>
            <p:extLst>
              <p:ext uri="{D42A27DB-BD31-4B8C-83A1-F6EECF244321}">
                <p14:modId xmlns:p14="http://schemas.microsoft.com/office/powerpoint/2010/main" val="153420104"/>
              </p:ext>
            </p:extLst>
          </p:nvPr>
        </p:nvGraphicFramePr>
        <p:xfrm>
          <a:off x="4501659" y="997303"/>
          <a:ext cx="7345784" cy="4841079"/>
        </p:xfrm>
        <a:graphic>
          <a:graphicData uri="http://schemas.openxmlformats.org/drawingml/2006/table">
            <a:tbl>
              <a:tblPr firstRow="1" firstCol="1" bandRow="1"/>
              <a:tblGrid>
                <a:gridCol w="557358">
                  <a:extLst>
                    <a:ext uri="{9D8B030D-6E8A-4147-A177-3AD203B41FA5}">
                      <a16:colId xmlns:a16="http://schemas.microsoft.com/office/drawing/2014/main" val="271803064"/>
                    </a:ext>
                  </a:extLst>
                </a:gridCol>
                <a:gridCol w="6788426">
                  <a:extLst>
                    <a:ext uri="{9D8B030D-6E8A-4147-A177-3AD203B41FA5}">
                      <a16:colId xmlns:a16="http://schemas.microsoft.com/office/drawing/2014/main" val="2189748256"/>
                    </a:ext>
                  </a:extLst>
                </a:gridCol>
              </a:tblGrid>
              <a:tr h="2372062">
                <a:tc gridSpan="2">
                  <a:txBody>
                    <a:bodyPr/>
                    <a:lstStyle/>
                    <a:p>
                      <a:pPr marL="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Budget: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applicant provided a complete Budget Attachment (Budget Table and Budget Narrative) for the proposed project. The elements against which the Budget Attachment will be rated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3721315215"/>
                  </a:ext>
                </a:extLst>
              </a:tr>
              <a:tr h="2469017">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Provide complete and detailed budget information in the Budget Attachment (Budget Table and Budget Narrative) that for each section: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libri" panose="020F0502020204030204" pitchFamily="34" charset="0"/>
                          <a:cs typeface="Arial" panose="020B0604020202020204" pitchFamily="34" charset="0"/>
                        </a:rPr>
                        <a:t>includes a brief explanation justifying each expense.</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libri" panose="020F0502020204030204" pitchFamily="34" charset="0"/>
                          <a:cs typeface="Arial" panose="020B0604020202020204" pitchFamily="34" charset="0"/>
                        </a:rPr>
                        <a:t>ensures expenses are appropriate for the grant’s intent, the project’s goals, and planned activities.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131417"/>
                  </a:ext>
                </a:extLst>
              </a:tr>
            </a:tbl>
          </a:graphicData>
        </a:graphic>
      </p:graphicFrame>
    </p:spTree>
    <p:extLst>
      <p:ext uri="{BB962C8B-B14F-4D97-AF65-F5344CB8AC3E}">
        <p14:creationId xmlns:p14="http://schemas.microsoft.com/office/powerpoint/2010/main" val="2797810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p:txBody>
          <a:bodyPr vert="horz" lIns="91440" tIns="45720" rIns="91440" bIns="45720" rtlCol="0" anchor="ctr">
            <a:normAutofit/>
          </a:bodyPr>
          <a:lstStyle/>
          <a:p>
            <a:pPr algn="ctr"/>
            <a:r>
              <a:rPr lang="en-US" kern="1200" dirty="0">
                <a:solidFill>
                  <a:schemeClr val="tx1"/>
                </a:solidFill>
              </a:rPr>
              <a:t>Project Work Plan</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 y="1360488"/>
            <a:ext cx="3220278" cy="4311650"/>
          </a:xfrm>
        </p:spPr>
        <p:txBody>
          <a:bodyPr vert="horz" lIns="91440" tIns="45720" rIns="91440" bIns="45720" rtlCol="0">
            <a:noAutofit/>
          </a:bodyPr>
          <a:lstStyle/>
          <a:p>
            <a:r>
              <a:rPr lang="en-US" sz="2000" dirty="0">
                <a:solidFill>
                  <a:schemeClr val="tx1"/>
                </a:solidFill>
              </a:rPr>
              <a:t>Applicants must develop a Project Work Plan that identifies measurable project goals, objectives, and commensurate timelines </a:t>
            </a:r>
          </a:p>
          <a:p>
            <a:endParaRPr lang="en-US" sz="1200" dirty="0">
              <a:solidFill>
                <a:schemeClr val="tx1"/>
              </a:solidFill>
            </a:endParaRPr>
          </a:p>
          <a:p>
            <a:r>
              <a:rPr lang="en-US" sz="2000" dirty="0">
                <a:solidFill>
                  <a:schemeClr val="tx1"/>
                </a:solidFill>
              </a:rPr>
              <a:t>Please reference the Glossary of Terms to view key definitions for this RFP.</a:t>
            </a:r>
          </a:p>
        </p:txBody>
      </p:sp>
      <p:pic>
        <p:nvPicPr>
          <p:cNvPr id="6" name="Picture 5">
            <a:extLst>
              <a:ext uri="{FF2B5EF4-FFF2-40B4-BE49-F238E27FC236}">
                <a16:creationId xmlns:a16="http://schemas.microsoft.com/office/drawing/2014/main" id="{E8A04D3E-BDEA-96B5-5B5C-F851A4DCCCAA}"/>
              </a:ext>
            </a:extLst>
          </p:cNvPr>
          <p:cNvPicPr>
            <a:picLocks noChangeAspect="1"/>
          </p:cNvPicPr>
          <p:nvPr/>
        </p:nvPicPr>
        <p:blipFill rotWithShape="1">
          <a:blip r:embed="rId3"/>
          <a:srcRect l="27799" t="26154" r="25489" b="20605"/>
          <a:stretch/>
        </p:blipFill>
        <p:spPr>
          <a:xfrm>
            <a:off x="3375041" y="1112010"/>
            <a:ext cx="8816959" cy="5600583"/>
          </a:xfrm>
          <a:prstGeom prst="rect">
            <a:avLst/>
          </a:prstGeom>
        </p:spPr>
      </p:pic>
    </p:spTree>
    <p:extLst>
      <p:ext uri="{BB962C8B-B14F-4D97-AF65-F5344CB8AC3E}">
        <p14:creationId xmlns:p14="http://schemas.microsoft.com/office/powerpoint/2010/main" val="1782236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533335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Submission Process</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BSCC-Submittable Online Application Portal</a:t>
            </a: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271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dirty="0">
                <a:solidFill>
                  <a:schemeClr val="tx1"/>
                </a:solidFill>
                <a:latin typeface="+mj-lt"/>
                <a:cs typeface="+mj-cs"/>
              </a:rPr>
              <a:t>BSCC-Submittable</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fontScale="92500" lnSpcReduction="20000"/>
          </a:bodyPr>
          <a:lstStyle/>
          <a:p>
            <a:pPr algn="just"/>
            <a:r>
              <a:rPr lang="en-US" sz="2600" dirty="0">
                <a:solidFill>
                  <a:schemeClr val="tx1"/>
                </a:solidFill>
              </a:rPr>
              <a:t>Submissions are due </a:t>
            </a:r>
            <a:r>
              <a:rPr lang="en-US" sz="2600" b="1" u="sng" dirty="0">
                <a:solidFill>
                  <a:srgbClr val="FF0000"/>
                </a:solidFill>
              </a:rPr>
              <a:t>July 7 , 2023 </a:t>
            </a:r>
            <a:r>
              <a:rPr lang="en-US" sz="2800" b="1" u="sng" dirty="0">
                <a:solidFill>
                  <a:srgbClr val="FF0000"/>
                </a:solidFill>
              </a:rPr>
              <a:t>by 5:00 p.m. (PST) </a:t>
            </a:r>
          </a:p>
          <a:p>
            <a:pPr marL="0" indent="0" algn="just">
              <a:buNone/>
            </a:pPr>
            <a:endParaRPr lang="en-US" sz="1200" dirty="0">
              <a:solidFill>
                <a:schemeClr val="tx1"/>
              </a:solidFill>
            </a:endParaRPr>
          </a:p>
          <a:p>
            <a:pPr algn="just"/>
            <a:r>
              <a:rPr lang="en-US" dirty="0">
                <a:solidFill>
                  <a:schemeClr val="tx1"/>
                </a:solidFill>
              </a:rPr>
              <a:t>The application and all required attachments must be submitted using the BSCC-Submittable Online Application Portal</a:t>
            </a:r>
          </a:p>
          <a:p>
            <a:pPr marL="0" indent="0" algn="just">
              <a:buNone/>
            </a:pPr>
            <a:endParaRPr lang="en-US" sz="1200" dirty="0">
              <a:solidFill>
                <a:schemeClr val="tx1"/>
              </a:solidFill>
            </a:endParaRPr>
          </a:p>
          <a:p>
            <a:pPr algn="just"/>
            <a:r>
              <a:rPr lang="en-US" dirty="0">
                <a:solidFill>
                  <a:schemeClr val="tx1"/>
                </a:solidFill>
              </a:rPr>
              <a:t>All materials are located at: </a:t>
            </a:r>
            <a:r>
              <a:rPr lang="en-US" dirty="0">
                <a:solidFill>
                  <a:srgbClr val="0070C0"/>
                </a:solidFill>
                <a:hlinkClick r:id="rId3">
                  <a:extLst>
                    <a:ext uri="{A12FA001-AC4F-418D-AE19-62706E023703}">
                      <ahyp:hlinkClr xmlns:ahyp="http://schemas.microsoft.com/office/drawing/2018/hyperlinkcolor" val="tx"/>
                    </a:ext>
                  </a:extLst>
                </a:hlinkClick>
              </a:rPr>
              <a:t>https://www.bscc.ca.gov/organized-retail-theft-grant-program/</a:t>
            </a:r>
            <a:endParaRPr lang="en-US" dirty="0">
              <a:solidFill>
                <a:srgbClr val="0070C0"/>
              </a:solidFill>
            </a:endParaRPr>
          </a:p>
          <a:p>
            <a:pPr marL="0" indent="0" algn="just">
              <a:buNone/>
            </a:pPr>
            <a:endParaRPr lang="en-US" sz="1200" dirty="0">
              <a:solidFill>
                <a:srgbClr val="0070C0"/>
              </a:solidFill>
            </a:endParaRPr>
          </a:p>
          <a:p>
            <a:pPr algn="just"/>
            <a:r>
              <a:rPr lang="en-US" b="0" i="0" dirty="0">
                <a:solidFill>
                  <a:srgbClr val="333333"/>
                </a:solidFill>
                <a:effectLst/>
                <a:latin typeface="Arial" panose="020B0604020202020204" pitchFamily="34" charset="0"/>
              </a:rPr>
              <a:t>If you experience challenges submitting your application or attachments, please email us at: </a:t>
            </a:r>
            <a:r>
              <a:rPr lang="en-US" sz="2400" dirty="0">
                <a:solidFill>
                  <a:srgbClr val="0070C0"/>
                </a:solidFill>
                <a:hlinkClick r:id="rId4">
                  <a:extLst>
                    <a:ext uri="{A12FA001-AC4F-418D-AE19-62706E023703}">
                      <ahyp:hlinkClr xmlns:ahyp="http://schemas.microsoft.com/office/drawing/2018/hyperlinkcolor" val="tx"/>
                    </a:ext>
                  </a:extLst>
                </a:hlinkClick>
              </a:rPr>
              <a:t>ORT@bscc.ca.gov</a:t>
            </a:r>
            <a:endParaRPr lang="en-US" sz="2400" dirty="0">
              <a:solidFill>
                <a:srgbClr val="0070C0"/>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15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Submission Steps </a:t>
            </a:r>
            <a:endParaRPr lang="en-US" sz="4800" kern="1200" dirty="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9424" y="2690670"/>
            <a:ext cx="5117871" cy="3639450"/>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Select the Organized Retail Theft Prevention Grant Program from the application page</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Create a free Submittable Account or Log into your existing Account</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Complete the Application</a:t>
            </a:r>
          </a:p>
          <a:p>
            <a:pPr>
              <a:buFont typeface="Arial" panose="020B0604020202020204" pitchFamily="34" charset="0"/>
              <a:buChar char="•"/>
            </a:pPr>
            <a:endParaRPr lang="en-US" sz="2000" dirty="0">
              <a:solidFill>
                <a:schemeClr val="tx1"/>
              </a:solidFill>
              <a:latin typeface="+mn-lt"/>
              <a:cs typeface="+mn-cs"/>
            </a:endParaRPr>
          </a:p>
          <a:p>
            <a:pPr>
              <a:buFont typeface="Arial" panose="020B0604020202020204" pitchFamily="34" charset="0"/>
              <a:buChar char="•"/>
            </a:pPr>
            <a:endParaRPr lang="en-US" sz="2000" dirty="0">
              <a:solidFill>
                <a:schemeClr val="tx1"/>
              </a:solidFill>
              <a:latin typeface="+mn-lt"/>
              <a:cs typeface="+mn-cs"/>
            </a:endParaRPr>
          </a:p>
          <a:p>
            <a:pPr marL="0">
              <a:buFont typeface="Arial" panose="020B0604020202020204" pitchFamily="34" charset="0"/>
              <a:buChar char="•"/>
            </a:pPr>
            <a:endParaRPr lang="en-US" sz="2000" dirty="0">
              <a:solidFill>
                <a:schemeClr val="tx1"/>
              </a:solidFill>
              <a:latin typeface="+mn-lt"/>
              <a:cs typeface="+mn-cs"/>
            </a:endParaRPr>
          </a:p>
        </p:txBody>
      </p:sp>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369124B-6C84-FDB7-9589-068F049A90DC}"/>
              </a:ext>
            </a:extLst>
          </p:cNvPr>
          <p:cNvPicPr>
            <a:picLocks noChangeAspect="1"/>
          </p:cNvPicPr>
          <p:nvPr/>
        </p:nvPicPr>
        <p:blipFill rotWithShape="1">
          <a:blip r:embed="rId3"/>
          <a:srcRect l="23032" t="7691" r="22801" b="11753"/>
          <a:stretch/>
        </p:blipFill>
        <p:spPr bwMode="auto">
          <a:xfrm>
            <a:off x="5999637" y="2344027"/>
            <a:ext cx="4948253" cy="398609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9D304B3-7B34-FCC1-1169-6392E8E45443}"/>
              </a:ext>
            </a:extLst>
          </p:cNvPr>
          <p:cNvSpPr/>
          <p:nvPr/>
        </p:nvSpPr>
        <p:spPr>
          <a:xfrm>
            <a:off x="5999637" y="3646407"/>
            <a:ext cx="4752870" cy="7816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2802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*Asterisks</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 </a:t>
            </a:r>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30936" y="2807208"/>
            <a:ext cx="3649662" cy="3410712"/>
          </a:xfrm>
        </p:spPr>
        <p:txBody>
          <a:bodyPr vert="horz" lIns="91440" tIns="45720" rIns="91440" bIns="45720" rtlCol="0" anchor="t">
            <a:normAutofit/>
          </a:bodyPr>
          <a:lstStyle/>
          <a:p>
            <a:pPr>
              <a:buFont typeface="Arial" panose="020B0604020202020204" pitchFamily="34" charset="0"/>
              <a:buChar char="•"/>
            </a:pPr>
            <a:r>
              <a:rPr lang="en-US" dirty="0">
                <a:solidFill>
                  <a:schemeClr val="tx1"/>
                </a:solidFill>
              </a:rPr>
              <a:t>Fields with an asterisk (*) require a response </a:t>
            </a:r>
            <a:endParaRPr lang="en-US" u="sng" dirty="0">
              <a:solidFill>
                <a:schemeClr val="tx1"/>
              </a:solidFill>
            </a:endParaRPr>
          </a:p>
          <a:p>
            <a:pPr>
              <a:buFont typeface="Arial" panose="020B0604020202020204" pitchFamily="34" charset="0"/>
              <a:buChar char="•"/>
            </a:pPr>
            <a:endParaRPr lang="en-US" dirty="0">
              <a:solidFill>
                <a:schemeClr val="tx1"/>
              </a:solidFill>
            </a:endParaRPr>
          </a:p>
          <a:p>
            <a:pPr algn="just">
              <a:buFont typeface="Arial" panose="020B0604020202020204" pitchFamily="34" charset="0"/>
              <a:buChar char="•"/>
            </a:pPr>
            <a:r>
              <a:rPr lang="en-US" dirty="0">
                <a:solidFill>
                  <a:schemeClr val="tx1"/>
                </a:solidFill>
              </a:rPr>
              <a:t>The application can not be submitted until all fields with an asterisk are completed</a:t>
            </a:r>
          </a:p>
          <a:p>
            <a:pPr marL="0">
              <a:buFont typeface="Arial" panose="020B0604020202020204" pitchFamily="34" charset="0"/>
              <a:buChar char="•"/>
            </a:pPr>
            <a:endParaRPr lang="en-US" sz="2200" dirty="0">
              <a:solidFill>
                <a:schemeClr val="tx1"/>
              </a:solidFill>
              <a:latin typeface="+mn-lt"/>
              <a:cs typeface="+mn-cs"/>
            </a:endParaRPr>
          </a:p>
          <a:p>
            <a:pPr>
              <a:buFont typeface="Arial" panose="020B0604020202020204" pitchFamily="34" charset="0"/>
              <a:buChar char="•"/>
            </a:pPr>
            <a:endParaRPr lang="en-US" sz="2200" dirty="0">
              <a:solidFill>
                <a:schemeClr val="tx1"/>
              </a:solidFill>
              <a:latin typeface="+mn-lt"/>
              <a:cs typeface="+mn-cs"/>
            </a:endParaRPr>
          </a:p>
          <a:p>
            <a:pPr marL="0">
              <a:buFont typeface="Arial" panose="020B0604020202020204" pitchFamily="34" charset="0"/>
              <a:buChar char="•"/>
            </a:pPr>
            <a:endParaRPr lang="en-US" sz="2200" dirty="0">
              <a:solidFill>
                <a:schemeClr val="tx1"/>
              </a:solidFill>
              <a:latin typeface="+mn-lt"/>
              <a:cs typeface="+mn-cs"/>
            </a:endParaRPr>
          </a:p>
        </p:txBody>
      </p:sp>
      <p:pic>
        <p:nvPicPr>
          <p:cNvPr id="5" name="Picture 4">
            <a:extLst>
              <a:ext uri="{FF2B5EF4-FFF2-40B4-BE49-F238E27FC236}">
                <a16:creationId xmlns:a16="http://schemas.microsoft.com/office/drawing/2014/main" id="{14213228-C5F4-3D11-96A9-1BCA9EA2F858}"/>
              </a:ext>
            </a:extLst>
          </p:cNvPr>
          <p:cNvPicPr>
            <a:picLocks noChangeAspect="1"/>
          </p:cNvPicPr>
          <p:nvPr/>
        </p:nvPicPr>
        <p:blipFill rotWithShape="1">
          <a:blip r:embed="rId3"/>
          <a:srcRect l="25113" t="6633" r="26433" b="18383"/>
          <a:stretch/>
        </p:blipFill>
        <p:spPr>
          <a:xfrm>
            <a:off x="4541651" y="331238"/>
            <a:ext cx="7498357" cy="6285319"/>
          </a:xfrm>
          <a:prstGeom prst="rect">
            <a:avLst/>
          </a:prstGeom>
        </p:spPr>
      </p:pic>
    </p:spTree>
    <p:extLst>
      <p:ext uri="{BB962C8B-B14F-4D97-AF65-F5344CB8AC3E}">
        <p14:creationId xmlns:p14="http://schemas.microsoft.com/office/powerpoint/2010/main" val="195731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371093" y="1152619"/>
            <a:ext cx="11436594" cy="1124712"/>
          </a:xfrm>
        </p:spPr>
        <p:txBody>
          <a:bodyPr vert="horz" lIns="91440" tIns="45720" rIns="91440" bIns="45720" rtlCol="0" anchor="b">
            <a:noAutofit/>
          </a:bodyPr>
          <a:lstStyle/>
          <a:p>
            <a:r>
              <a:rPr lang="en-US" sz="4400" dirty="0">
                <a:solidFill>
                  <a:schemeClr val="tx1"/>
                </a:solidFill>
              </a:rPr>
              <a:t>Organized Retail Theft Prevention </a:t>
            </a:r>
            <a:br>
              <a:rPr lang="en-US" sz="4400" dirty="0">
                <a:solidFill>
                  <a:schemeClr val="tx1"/>
                </a:solidFill>
              </a:rPr>
            </a:br>
            <a:r>
              <a:rPr lang="fr-FR" sz="4400" dirty="0">
                <a:solidFill>
                  <a:schemeClr val="tx1"/>
                </a:solidFill>
              </a:rPr>
              <a:t>Grant Program</a:t>
            </a:r>
          </a:p>
        </p:txBody>
      </p:sp>
      <p:sp>
        <p:nvSpPr>
          <p:cNvPr id="38"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45752" y="2698199"/>
            <a:ext cx="10653079" cy="3764942"/>
          </a:xfrm>
        </p:spPr>
        <p:txBody>
          <a:bodyPr vert="horz" lIns="91440" tIns="45720" rIns="91440" bIns="45720" rtlCol="0" anchor="t">
            <a:normAutofit fontScale="92500" lnSpcReduction="10000"/>
          </a:bodyPr>
          <a:lstStyle/>
          <a:p>
            <a:pPr>
              <a:buFont typeface="Arial" panose="020B0604020202020204" pitchFamily="34" charset="0"/>
              <a:buChar char="•"/>
            </a:pPr>
            <a:r>
              <a:rPr lang="en-US" dirty="0">
                <a:solidFill>
                  <a:schemeClr val="tx1"/>
                </a:solidFill>
              </a:rPr>
              <a:t>Established in the State Budget Act of 2022 (Senate Bill 154)</a:t>
            </a:r>
            <a:r>
              <a:rPr lang="en-US" sz="1400" dirty="0">
                <a:solidFill>
                  <a:schemeClr val="tx1"/>
                </a:solidFill>
              </a:rPr>
              <a:t> </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Competitive Grant Program</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Open to California city police departments, sheriff departments, and probation departments</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$242,250,000 available </a:t>
            </a:r>
          </a:p>
          <a:p>
            <a:pPr marL="0" indent="0">
              <a:buNone/>
            </a:pPr>
            <a:endParaRPr lang="en-US" sz="1300" dirty="0">
              <a:solidFill>
                <a:schemeClr val="tx1"/>
              </a:solidFill>
            </a:endParaRPr>
          </a:p>
          <a:p>
            <a:pPr>
              <a:buFont typeface="Arial" panose="020B0604020202020204" pitchFamily="34" charset="0"/>
              <a:buChar char="•"/>
            </a:pPr>
            <a:r>
              <a:rPr lang="en-US" dirty="0">
                <a:solidFill>
                  <a:schemeClr val="tx1"/>
                </a:solidFill>
              </a:rPr>
              <a:t>NOTE: The Organized Retail Theft Vertical Prosecution Grant Program Bidders’ Conference was held on Wednesday, May 10 at 10:00 AM</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19721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30935" y="639520"/>
            <a:ext cx="4580161" cy="1719072"/>
          </a:xfrm>
        </p:spPr>
        <p:txBody>
          <a:bodyPr vert="horz" lIns="91440" tIns="45720" rIns="91440" bIns="45720" rtlCol="0" anchor="b">
            <a:normAutofit fontScale="90000"/>
          </a:bodyPr>
          <a:lstStyle/>
          <a:p>
            <a:r>
              <a:rPr lang="en-US" sz="5400" kern="1200" dirty="0">
                <a:solidFill>
                  <a:schemeClr val="tx1"/>
                </a:solidFill>
                <a:latin typeface="+mj-lt"/>
                <a:ea typeface="+mj-ea"/>
                <a:cs typeface="+mj-cs"/>
              </a:rPr>
              <a:t>Character Limits</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 </a:t>
            </a: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30936" y="2807208"/>
            <a:ext cx="3695258" cy="3410712"/>
          </a:xfrm>
        </p:spPr>
        <p:txBody>
          <a:bodyPr vert="horz" lIns="91440" tIns="45720" rIns="91440" bIns="45720" rtlCol="0" anchor="t">
            <a:normAutofit/>
          </a:bodyPr>
          <a:lstStyle/>
          <a:p>
            <a:pPr>
              <a:buFont typeface="Arial" panose="020B0604020202020204" pitchFamily="34" charset="0"/>
              <a:buChar char="•"/>
            </a:pPr>
            <a:r>
              <a:rPr lang="en-US" dirty="0">
                <a:solidFill>
                  <a:schemeClr val="tx1"/>
                </a:solidFill>
              </a:rPr>
              <a:t>Some field include character limits</a:t>
            </a:r>
          </a:p>
          <a:p>
            <a:pPr marL="0" indent="0">
              <a:buNone/>
            </a:pPr>
            <a:endParaRPr lang="en-US" sz="1100" dirty="0">
              <a:solidFill>
                <a:schemeClr val="tx1"/>
              </a:solidFill>
            </a:endParaRPr>
          </a:p>
          <a:p>
            <a:pPr>
              <a:buFont typeface="Arial" panose="020B0604020202020204" pitchFamily="34" charset="0"/>
              <a:buChar char="•"/>
            </a:pPr>
            <a:r>
              <a:rPr lang="en-US" dirty="0">
                <a:solidFill>
                  <a:schemeClr val="tx1"/>
                </a:solidFill>
              </a:rPr>
              <a:t>Once the character limit is met, no additional text will be saved</a:t>
            </a:r>
          </a:p>
          <a:p>
            <a:pPr marL="0">
              <a:buFont typeface="Arial" panose="020B0604020202020204" pitchFamily="34" charset="0"/>
              <a:buChar char="•"/>
            </a:pPr>
            <a:endParaRPr lang="en-US" sz="2200" dirty="0">
              <a:solidFill>
                <a:schemeClr val="tx1"/>
              </a:solidFill>
              <a:latin typeface="+mn-lt"/>
              <a:cs typeface="+mn-cs"/>
            </a:endParaRPr>
          </a:p>
          <a:p>
            <a:pPr>
              <a:buFont typeface="Arial" panose="020B0604020202020204" pitchFamily="34" charset="0"/>
              <a:buChar char="•"/>
            </a:pPr>
            <a:endParaRPr lang="en-US" sz="2200" dirty="0">
              <a:solidFill>
                <a:schemeClr val="tx1"/>
              </a:solidFill>
              <a:latin typeface="+mn-lt"/>
              <a:cs typeface="+mn-cs"/>
            </a:endParaRPr>
          </a:p>
          <a:p>
            <a:pPr marL="0">
              <a:buFont typeface="Arial" panose="020B0604020202020204" pitchFamily="34" charset="0"/>
              <a:buChar char="•"/>
            </a:pPr>
            <a:endParaRPr lang="en-US" sz="2200" dirty="0">
              <a:solidFill>
                <a:schemeClr val="tx1"/>
              </a:solidFill>
              <a:latin typeface="+mn-lt"/>
              <a:cs typeface="+mn-cs"/>
            </a:endParaRPr>
          </a:p>
        </p:txBody>
      </p:sp>
      <p:pic>
        <p:nvPicPr>
          <p:cNvPr id="6" name="Picture 5">
            <a:extLst>
              <a:ext uri="{FF2B5EF4-FFF2-40B4-BE49-F238E27FC236}">
                <a16:creationId xmlns:a16="http://schemas.microsoft.com/office/drawing/2014/main" id="{355EA963-9A80-C7F0-D971-46CDB2D77F5A}"/>
              </a:ext>
            </a:extLst>
          </p:cNvPr>
          <p:cNvPicPr>
            <a:picLocks noChangeAspect="1"/>
          </p:cNvPicPr>
          <p:nvPr/>
        </p:nvPicPr>
        <p:blipFill rotWithShape="1">
          <a:blip r:embed="rId3"/>
          <a:srcRect l="22907" t="10569" r="23288" b="43962"/>
          <a:stretch/>
        </p:blipFill>
        <p:spPr>
          <a:xfrm>
            <a:off x="4452729" y="1635303"/>
            <a:ext cx="7443857" cy="4200556"/>
          </a:xfrm>
          <a:prstGeom prst="rect">
            <a:avLst/>
          </a:prstGeom>
        </p:spPr>
      </p:pic>
    </p:spTree>
    <p:extLst>
      <p:ext uri="{BB962C8B-B14F-4D97-AF65-F5344CB8AC3E}">
        <p14:creationId xmlns:p14="http://schemas.microsoft.com/office/powerpoint/2010/main" val="529322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dirty="0">
                <a:solidFill>
                  <a:schemeClr val="tx1"/>
                </a:solidFill>
                <a:latin typeface="+mj-lt"/>
                <a:ea typeface="+mj-ea"/>
                <a:cs typeface="+mj-cs"/>
              </a:rPr>
              <a:t>Upload Attachments</a:t>
            </a:r>
          </a:p>
        </p:txBody>
      </p:sp>
      <p:grpSp>
        <p:nvGrpSpPr>
          <p:cNvPr id="59" name="Group 5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83" name="Straight Connector 5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8C8C2E-3664-EB6A-50AB-96A8A3A1F307}"/>
              </a:ext>
            </a:extLst>
          </p:cNvPr>
          <p:cNvPicPr>
            <a:picLocks noChangeAspect="1"/>
          </p:cNvPicPr>
          <p:nvPr/>
        </p:nvPicPr>
        <p:blipFill rotWithShape="1">
          <a:blip r:embed="rId3"/>
          <a:srcRect l="24944" t="10990" r="25721" b="3829"/>
          <a:stretch/>
        </p:blipFill>
        <p:spPr>
          <a:xfrm>
            <a:off x="5371211" y="269322"/>
            <a:ext cx="6246223" cy="6208773"/>
          </a:xfrm>
          <a:prstGeom prst="rect">
            <a:avLst/>
          </a:prstGeom>
        </p:spPr>
      </p:pic>
    </p:spTree>
    <p:extLst>
      <p:ext uri="{BB962C8B-B14F-4D97-AF65-F5344CB8AC3E}">
        <p14:creationId xmlns:p14="http://schemas.microsoft.com/office/powerpoint/2010/main" val="288878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Attachments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690687"/>
            <a:ext cx="10515600" cy="4491451"/>
          </a:xfrm>
        </p:spPr>
        <p:txBody>
          <a:bodyPr vert="horz" lIns="91440" tIns="45720" rIns="91440" bIns="45720" rtlCol="0">
            <a:normAutofit fontScale="92500" lnSpcReduction="20000"/>
          </a:bodyPr>
          <a:lstStyle/>
          <a:p>
            <a:pPr algn="just"/>
            <a:r>
              <a:rPr lang="en-US" dirty="0">
                <a:solidFill>
                  <a:schemeClr val="tx1"/>
                </a:solidFill>
              </a:rPr>
              <a:t>Budget Attachment </a:t>
            </a:r>
          </a:p>
          <a:p>
            <a:pPr algn="just"/>
            <a:endParaRPr lang="en-US" sz="1200" b="1" dirty="0">
              <a:solidFill>
                <a:srgbClr val="0070C0"/>
              </a:solidFill>
            </a:endParaRPr>
          </a:p>
          <a:p>
            <a:pPr algn="just"/>
            <a:r>
              <a:rPr lang="en-US" dirty="0">
                <a:solidFill>
                  <a:schemeClr val="tx1"/>
                </a:solidFill>
              </a:rPr>
              <a:t>Project Work Plan -</a:t>
            </a:r>
            <a:r>
              <a:rPr lang="en-US" b="1" dirty="0">
                <a:solidFill>
                  <a:srgbClr val="0070C0"/>
                </a:solidFill>
              </a:rPr>
              <a:t> </a:t>
            </a:r>
            <a:r>
              <a:rPr lang="en-US" b="1" dirty="0">
                <a:solidFill>
                  <a:schemeClr val="tx1"/>
                </a:solidFill>
              </a:rPr>
              <a:t>Appendix B</a:t>
            </a:r>
          </a:p>
          <a:p>
            <a:pPr algn="just"/>
            <a:endParaRPr lang="en-US" sz="1200" b="1" dirty="0">
              <a:solidFill>
                <a:schemeClr val="tx1"/>
              </a:solidFill>
            </a:endParaRPr>
          </a:p>
          <a:p>
            <a:pPr algn="just"/>
            <a:r>
              <a:rPr lang="en-US" dirty="0">
                <a:solidFill>
                  <a:schemeClr val="tx1"/>
                </a:solidFill>
              </a:rPr>
              <a:t>Grantee Assurance for Non-Governmental Organizations -</a:t>
            </a:r>
            <a:r>
              <a:rPr lang="en-US" b="1" dirty="0">
                <a:solidFill>
                  <a:schemeClr val="tx1"/>
                </a:solidFill>
              </a:rPr>
              <a:t> Appendix D</a:t>
            </a:r>
          </a:p>
          <a:p>
            <a:pPr algn="just"/>
            <a:endParaRPr lang="en-US" sz="1200" b="1" dirty="0">
              <a:solidFill>
                <a:schemeClr val="tx1"/>
              </a:solidFill>
            </a:endParaRPr>
          </a:p>
          <a:p>
            <a:pPr algn="just"/>
            <a:r>
              <a:rPr lang="en-US" dirty="0">
                <a:solidFill>
                  <a:schemeClr val="tx1"/>
                </a:solidFill>
              </a:rPr>
              <a:t>Local Impact Letter(s) - </a:t>
            </a:r>
            <a:r>
              <a:rPr lang="en-US" b="1" dirty="0">
                <a:solidFill>
                  <a:schemeClr val="tx1"/>
                </a:solidFill>
              </a:rPr>
              <a:t>Appendix E</a:t>
            </a:r>
          </a:p>
          <a:p>
            <a:pPr marL="0" indent="0" algn="just">
              <a:buNone/>
            </a:pPr>
            <a:endParaRPr lang="en-US" sz="1300" dirty="0">
              <a:solidFill>
                <a:schemeClr val="tx1"/>
              </a:solidFill>
            </a:endParaRPr>
          </a:p>
          <a:p>
            <a:pPr algn="just"/>
            <a:r>
              <a:rPr lang="en-US" dirty="0">
                <a:solidFill>
                  <a:schemeClr val="tx1"/>
                </a:solidFill>
              </a:rPr>
              <a:t>Letter(s) of Commitment - </a:t>
            </a:r>
            <a:r>
              <a:rPr lang="en-US" b="1" dirty="0">
                <a:solidFill>
                  <a:schemeClr val="tx1"/>
                </a:solidFill>
              </a:rPr>
              <a:t>Appendix F</a:t>
            </a:r>
          </a:p>
          <a:p>
            <a:pPr algn="just"/>
            <a:endParaRPr lang="en-US" sz="1200" dirty="0">
              <a:solidFill>
                <a:schemeClr val="tx1"/>
              </a:solidFill>
            </a:endParaRPr>
          </a:p>
          <a:p>
            <a:pPr algn="just"/>
            <a:r>
              <a:rPr lang="en-US" dirty="0">
                <a:solidFill>
                  <a:schemeClr val="tx1"/>
                </a:solidFill>
              </a:rPr>
              <a:t>Certification of Compliance with BSCC Policies on Debarment, Fraud, Theft, and Embezzlement - </a:t>
            </a:r>
            <a:r>
              <a:rPr lang="en-US" b="1" dirty="0">
                <a:solidFill>
                  <a:schemeClr val="tx1"/>
                </a:solidFill>
              </a:rPr>
              <a:t>Appendix G</a:t>
            </a:r>
          </a:p>
          <a:p>
            <a:pPr algn="just"/>
            <a:endParaRPr lang="en-US" sz="1100" b="1" dirty="0">
              <a:solidFill>
                <a:schemeClr val="tx1"/>
              </a:solidFill>
            </a:endParaRPr>
          </a:p>
          <a:p>
            <a:pPr algn="just"/>
            <a:r>
              <a:rPr lang="en-US" dirty="0">
                <a:solidFill>
                  <a:schemeClr val="tx1"/>
                </a:solidFill>
              </a:rPr>
              <a:t>Sample Governing Board Resolution -</a:t>
            </a:r>
            <a:r>
              <a:rPr lang="en-US" b="1" dirty="0">
                <a:solidFill>
                  <a:schemeClr val="tx1"/>
                </a:solidFill>
              </a:rPr>
              <a:t> Appendix H</a:t>
            </a:r>
          </a:p>
          <a:p>
            <a:pPr algn="just"/>
            <a:endParaRPr lang="en-US" b="1" dirty="0">
              <a:solidFill>
                <a:srgbClr val="0070C0"/>
              </a:solidFill>
            </a:endParaRP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1796203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400" dirty="0">
                <a:solidFill>
                  <a:schemeClr val="tx1"/>
                </a:solidFill>
                <a:latin typeface="+mj-lt"/>
                <a:cs typeface="+mj-cs"/>
              </a:rPr>
              <a:t>Ready To Apply</a:t>
            </a:r>
            <a:br>
              <a:rPr lang="en-US" sz="4400" dirty="0">
                <a:solidFill>
                  <a:schemeClr val="tx1"/>
                </a:solidFill>
                <a:latin typeface="+mj-lt"/>
                <a:cs typeface="+mj-cs"/>
              </a:rPr>
            </a:br>
            <a:r>
              <a:rPr lang="en-US" sz="4400" dirty="0">
                <a:solidFill>
                  <a:schemeClr val="tx1"/>
                </a:solidFill>
                <a:latin typeface="+mj-lt"/>
                <a:cs typeface="+mj-cs"/>
              </a:rPr>
              <a:t> </a:t>
            </a:r>
          </a:p>
        </p:txBody>
      </p:sp>
      <p:sp>
        <p:nvSpPr>
          <p:cNvPr id="66" name="Rectangle 6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793661" y="2599508"/>
            <a:ext cx="2520978" cy="1510376"/>
          </a:xfrm>
        </p:spPr>
        <p:txBody>
          <a:bodyPr vert="horz" lIns="91440" tIns="45720" rIns="91440" bIns="45720" rtlCol="0" anchor="ctr">
            <a:noAutofit/>
          </a:body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Click “Apply” to submit the application and all materials</a:t>
            </a:r>
          </a:p>
          <a:p>
            <a:pPr marL="0">
              <a:buFont typeface="Arial" panose="020B0604020202020204" pitchFamily="34" charset="0"/>
              <a:buChar char="•"/>
            </a:pPr>
            <a:endParaRPr lang="en-US" dirty="0">
              <a:solidFill>
                <a:schemeClr val="tx1"/>
              </a:solidFill>
            </a:endParaRPr>
          </a:p>
          <a:p>
            <a:pPr marL="0">
              <a:buFont typeface="Arial" panose="020B0604020202020204" pitchFamily="34" charset="0"/>
              <a:buChar char="•"/>
            </a:pPr>
            <a:endParaRPr lang="en-US" dirty="0">
              <a:solidFill>
                <a:schemeClr val="tx1"/>
              </a:solidFill>
            </a:endParaRPr>
          </a:p>
        </p:txBody>
      </p:sp>
      <p:sp>
        <p:nvSpPr>
          <p:cNvPr id="70" name="Rectangle 6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02A9D7B-B6F1-0164-EB8F-C2E22AEE5F48}"/>
              </a:ext>
            </a:extLst>
          </p:cNvPr>
          <p:cNvSpPr txBox="1">
            <a:spLocks/>
          </p:cNvSpPr>
          <p:nvPr/>
        </p:nvSpPr>
        <p:spPr>
          <a:xfrm>
            <a:off x="670757" y="4287931"/>
            <a:ext cx="10532339" cy="2004714"/>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sz="2800" dirty="0">
                <a:solidFill>
                  <a:schemeClr val="tx1"/>
                </a:solidFill>
              </a:rPr>
              <a:t>The submission process must be completed by 5:00 P.M. (PST) on July 7, 2023</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2800" dirty="0">
                <a:solidFill>
                  <a:schemeClr val="tx1"/>
                </a:solidFill>
              </a:rPr>
              <a:t>The system </a:t>
            </a:r>
            <a:r>
              <a:rPr lang="en-US" sz="2800" u="sng" dirty="0">
                <a:solidFill>
                  <a:schemeClr val="tx1"/>
                </a:solidFill>
              </a:rPr>
              <a:t>will not allow</a:t>
            </a:r>
            <a:r>
              <a:rPr lang="en-US" sz="2800" dirty="0">
                <a:solidFill>
                  <a:schemeClr val="tx1"/>
                </a:solidFill>
              </a:rPr>
              <a:t> submissions after 5:00 P.M.</a:t>
            </a:r>
          </a:p>
          <a:p>
            <a:pPr marL="0">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0">
              <a:buFont typeface="Arial" panose="020B0604020202020204" pitchFamily="34" charset="0"/>
              <a:buChar char="•"/>
            </a:pPr>
            <a:endParaRPr lang="en-US" dirty="0">
              <a:solidFill>
                <a:schemeClr val="tx1"/>
              </a:solidFill>
            </a:endParaRPr>
          </a:p>
        </p:txBody>
      </p:sp>
      <p:pic>
        <p:nvPicPr>
          <p:cNvPr id="5" name="Picture 4">
            <a:extLst>
              <a:ext uri="{FF2B5EF4-FFF2-40B4-BE49-F238E27FC236}">
                <a16:creationId xmlns:a16="http://schemas.microsoft.com/office/drawing/2014/main" id="{FAA10B99-DC04-EA51-F57D-ABB0B1776953}"/>
              </a:ext>
            </a:extLst>
          </p:cNvPr>
          <p:cNvPicPr>
            <a:picLocks noChangeAspect="1"/>
          </p:cNvPicPr>
          <p:nvPr/>
        </p:nvPicPr>
        <p:blipFill rotWithShape="1">
          <a:blip r:embed="rId3"/>
          <a:srcRect l="25533" t="66313" r="26011" b="14179"/>
          <a:stretch/>
        </p:blipFill>
        <p:spPr>
          <a:xfrm>
            <a:off x="3647325" y="2599508"/>
            <a:ext cx="7398455" cy="1793982"/>
          </a:xfrm>
          <a:prstGeom prst="rect">
            <a:avLst/>
          </a:prstGeom>
        </p:spPr>
      </p:pic>
    </p:spTree>
    <p:extLst>
      <p:ext uri="{BB962C8B-B14F-4D97-AF65-F5344CB8AC3E}">
        <p14:creationId xmlns:p14="http://schemas.microsoft.com/office/powerpoint/2010/main" val="3520118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1776786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latin typeface="+mj-lt"/>
                <a:cs typeface="+mj-cs"/>
              </a:rPr>
              <a:t>Key Takeaways</a:t>
            </a:r>
            <a:endParaRPr lang="en-US" sz="4400" kern="1200" dirty="0">
              <a:solidFill>
                <a:schemeClr val="tx1"/>
              </a:solidFill>
              <a:latin typeface="+mj-lt"/>
              <a:ea typeface="+mj-ea"/>
              <a:cs typeface="+mj-cs"/>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algn="just"/>
            <a:r>
              <a:rPr lang="en-US" dirty="0">
                <a:solidFill>
                  <a:schemeClr val="tx1"/>
                </a:solidFill>
              </a:rPr>
              <a:t>Funding is available to California city police departments, sheriff departments, and probation departments</a:t>
            </a:r>
          </a:p>
          <a:p>
            <a:pPr marL="457200" lvl="1" indent="0" algn="just">
              <a:buNone/>
            </a:pPr>
            <a:endParaRPr lang="en-US" sz="1100" dirty="0">
              <a:solidFill>
                <a:schemeClr val="tx1"/>
              </a:solidFill>
            </a:endParaRPr>
          </a:p>
          <a:p>
            <a:pPr algn="just"/>
            <a:r>
              <a:rPr lang="en-US" dirty="0">
                <a:solidFill>
                  <a:schemeClr val="tx1"/>
                </a:solidFill>
              </a:rPr>
              <a:t>Only request the funding needed</a:t>
            </a:r>
          </a:p>
          <a:p>
            <a:pPr lvl="1" algn="just"/>
            <a:endParaRPr lang="en-US" sz="1100" dirty="0">
              <a:solidFill>
                <a:schemeClr val="tx1"/>
              </a:solidFill>
            </a:endParaRPr>
          </a:p>
          <a:p>
            <a:pPr algn="just"/>
            <a:r>
              <a:rPr lang="en-US" dirty="0">
                <a:solidFill>
                  <a:schemeClr val="tx1"/>
                </a:solidFill>
              </a:rPr>
              <a:t>Review the Disqualification information on page 17 </a:t>
            </a:r>
          </a:p>
          <a:p>
            <a:pPr marL="0" indent="0" algn="just">
              <a:buNone/>
            </a:pPr>
            <a:endParaRPr lang="en-US" sz="1100" dirty="0">
              <a:solidFill>
                <a:schemeClr val="tx1"/>
              </a:solidFill>
            </a:endParaRPr>
          </a:p>
          <a:p>
            <a:pPr algn="just"/>
            <a:r>
              <a:rPr lang="en-US" dirty="0">
                <a:solidFill>
                  <a:schemeClr val="tx1"/>
                </a:solidFill>
              </a:rPr>
              <a:t>Apply prior to 5:00 p.m. (PST) on July 7, 2023</a:t>
            </a: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85035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dirty="0">
                <a:solidFill>
                  <a:srgbClr val="FFFFFF"/>
                </a:solidFill>
                <a:latin typeface="+mj-lt"/>
                <a:ea typeface="+mj-ea"/>
                <a:cs typeface="+mj-cs"/>
              </a:rPr>
              <a:t>Contact</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information</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rPr>
              <a:t>Organized Retail Theft Prevention Grant Program Inbox: </a:t>
            </a:r>
            <a:r>
              <a:rPr lang="en-US" sz="2400" dirty="0">
                <a:solidFill>
                  <a:srgbClr val="0070C0"/>
                </a:solidFill>
                <a:hlinkClick r:id="rId3">
                  <a:extLst>
                    <a:ext uri="{A12FA001-AC4F-418D-AE19-62706E023703}">
                      <ahyp:hlinkClr xmlns:ahyp="http://schemas.microsoft.com/office/drawing/2018/hyperlinkcolor" val="tx"/>
                    </a:ext>
                  </a:extLst>
                </a:hlinkClick>
              </a:rPr>
              <a:t>ORT@bscc.ca.gov</a:t>
            </a:r>
            <a:endParaRPr lang="en-US" sz="1100"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sz="1100" dirty="0">
              <a:solidFill>
                <a:schemeClr val="tx1"/>
              </a:solidFill>
            </a:endParaRPr>
          </a:p>
          <a:p>
            <a:pPr marL="0" indent="0">
              <a:buNone/>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93184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Key Dates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Request for Proposal (RFP) Released - April 14, 2023</a:t>
            </a:r>
          </a:p>
          <a:p>
            <a:pPr algn="just"/>
            <a:endParaRPr lang="en-US" sz="1100" dirty="0">
              <a:solidFill>
                <a:schemeClr val="tx1"/>
              </a:solidFill>
            </a:endParaRPr>
          </a:p>
          <a:p>
            <a:pPr algn="just"/>
            <a:r>
              <a:rPr lang="en-US" dirty="0">
                <a:solidFill>
                  <a:schemeClr val="tx1"/>
                </a:solidFill>
              </a:rPr>
              <a:t>Bidders’ Conference - May 11, 2023</a:t>
            </a:r>
          </a:p>
          <a:p>
            <a:pPr algn="just"/>
            <a:endParaRPr lang="en-US" sz="1100" dirty="0">
              <a:solidFill>
                <a:schemeClr val="tx1"/>
              </a:solidFill>
            </a:endParaRPr>
          </a:p>
          <a:p>
            <a:pPr algn="just"/>
            <a:r>
              <a:rPr lang="en-US" dirty="0">
                <a:solidFill>
                  <a:schemeClr val="tx1"/>
                </a:solidFill>
              </a:rPr>
              <a:t>Non-Binding Letters of Intent Due May 15, 2023</a:t>
            </a:r>
          </a:p>
          <a:p>
            <a:pPr algn="just"/>
            <a:endParaRPr lang="en-US" sz="1200" dirty="0">
              <a:solidFill>
                <a:schemeClr val="tx1"/>
              </a:solidFill>
            </a:endParaRPr>
          </a:p>
          <a:p>
            <a:pPr algn="just"/>
            <a:r>
              <a:rPr lang="en-US" dirty="0">
                <a:solidFill>
                  <a:schemeClr val="tx1"/>
                </a:solidFill>
              </a:rPr>
              <a:t>Proposals Due </a:t>
            </a:r>
            <a:r>
              <a:rPr lang="en-US" b="1" u="sng" dirty="0">
                <a:solidFill>
                  <a:srgbClr val="FF0000"/>
                </a:solidFill>
              </a:rPr>
              <a:t>July 7, 2023, by 5:00 p.m. (PST)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20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latin typeface="+mj-lt"/>
                <a:ea typeface="+mj-ea"/>
                <a:cs typeface="+mj-cs"/>
              </a:rPr>
              <a:t>General Information</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A copy of this PowerPoint Presentation and Recording will be posted at: </a:t>
            </a:r>
            <a:r>
              <a:rPr lang="en-US" dirty="0">
                <a:solidFill>
                  <a:schemeClr val="accent2"/>
                </a:solidFill>
                <a:hlinkClick r:id="rId3">
                  <a:extLst>
                    <a:ext uri="{A12FA001-AC4F-418D-AE19-62706E023703}">
                      <ahyp:hlinkClr xmlns:ahyp="http://schemas.microsoft.com/office/drawing/2018/hyperlinkcolor" val="tx"/>
                    </a:ext>
                  </a:extLst>
                </a:hlinkClick>
              </a:rPr>
              <a:t>https://www.bscc.ca.gov/organized-retail-theft-grant-program/</a:t>
            </a:r>
            <a:endParaRPr lang="en-US" dirty="0">
              <a:solidFill>
                <a:schemeClr val="accent2"/>
              </a:solidFill>
            </a:endParaRPr>
          </a:p>
          <a:p>
            <a:pPr marL="0" indent="0" algn="just">
              <a:buNone/>
            </a:pPr>
            <a:endParaRPr lang="en-US" sz="1100" dirty="0">
              <a:solidFill>
                <a:schemeClr val="tx1"/>
              </a:solidFill>
            </a:endParaRPr>
          </a:p>
          <a:p>
            <a:pPr algn="just"/>
            <a:r>
              <a:rPr lang="en-US" dirty="0">
                <a:solidFill>
                  <a:schemeClr val="tx1"/>
                </a:solidFill>
              </a:rPr>
              <a:t>A Frequently Asked Questions (FAQ) document will be posted at: </a:t>
            </a:r>
            <a:r>
              <a:rPr lang="en-US" dirty="0">
                <a:solidFill>
                  <a:schemeClr val="accent2"/>
                </a:solidFill>
                <a:hlinkClick r:id="rId3">
                  <a:extLst>
                    <a:ext uri="{A12FA001-AC4F-418D-AE19-62706E023703}">
                      <ahyp:hlinkClr xmlns:ahyp="http://schemas.microsoft.com/office/drawing/2018/hyperlinkcolor" val="tx"/>
                    </a:ext>
                  </a:extLst>
                </a:hlinkClick>
              </a:rPr>
              <a:t>https://www.bscc.ca.gov/organized-retail-theft-grant-program/</a:t>
            </a:r>
            <a:endParaRPr lang="en-US" dirty="0">
              <a:solidFill>
                <a:schemeClr val="accent2"/>
              </a:solidFill>
            </a:endParaRPr>
          </a:p>
          <a:p>
            <a:pPr marL="0" indent="0" algn="just">
              <a:buNone/>
            </a:pPr>
            <a:endParaRPr lang="en-US" sz="1200" dirty="0">
              <a:solidFill>
                <a:schemeClr val="tx1"/>
              </a:solidFill>
            </a:endParaRPr>
          </a:p>
          <a:p>
            <a:pPr algn="just"/>
            <a:r>
              <a:rPr lang="en-US" dirty="0">
                <a:solidFill>
                  <a:schemeClr val="tx1"/>
                </a:solidFill>
              </a:rPr>
              <a:t>Questions may be submitted to: </a:t>
            </a:r>
            <a:r>
              <a:rPr lang="en-US" dirty="0">
                <a:solidFill>
                  <a:srgbClr val="0070C0"/>
                </a:solidFill>
                <a:hlinkClick r:id="rId4">
                  <a:extLst>
                    <a:ext uri="{A12FA001-AC4F-418D-AE19-62706E023703}">
                      <ahyp:hlinkClr xmlns:ahyp="http://schemas.microsoft.com/office/drawing/2018/hyperlinkcolor" val="tx"/>
                    </a:ext>
                  </a:extLst>
                </a:hlinkClick>
              </a:rPr>
              <a:t>ORT@bscc.ca.gov</a:t>
            </a:r>
            <a:endParaRPr lang="en-US" dirty="0">
              <a:solidFill>
                <a:srgbClr val="0070C0"/>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47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2472451633"/>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AA52280E36FE48B5BF94067352C515" ma:contentTypeVersion="5" ma:contentTypeDescription="Create a new document." ma:contentTypeScope="" ma:versionID="81c6db81eb1f107c7f2a2f8bebdf5f51">
  <xsd:schema xmlns:xsd="http://www.w3.org/2001/XMLSchema" xmlns:xs="http://www.w3.org/2001/XMLSchema" xmlns:p="http://schemas.microsoft.com/office/2006/metadata/properties" xmlns:ns3="e9465745-ff55-4bfb-821e-f5cfb143d2a1" xmlns:ns4="a254406a-9dc9-48b9-b667-ba8ecf75e8c3" targetNamespace="http://schemas.microsoft.com/office/2006/metadata/properties" ma:root="true" ma:fieldsID="f39d0f3a21951b3ec6c0458ee10e33d1" ns3:_="" ns4:_="">
    <xsd:import namespace="e9465745-ff55-4bfb-821e-f5cfb143d2a1"/>
    <xsd:import namespace="a254406a-9dc9-48b9-b667-ba8ecf75e8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65745-ff55-4bfb-821e-f5cfb143d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54406a-9dc9-48b9-b667-ba8ecf75e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2.xml><?xml version="1.0" encoding="utf-8"?>
<ds:datastoreItem xmlns:ds="http://schemas.openxmlformats.org/officeDocument/2006/customXml" ds:itemID="{20591D45-5ACB-474B-9E7C-0C5D045A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65745-ff55-4bfb-821e-f5cfb143d2a1"/>
    <ds:schemaRef ds:uri="a254406a-9dc9-48b9-b667-ba8ecf75e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CE401-796E-4493-905E-4DDA5AF62AB4}">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a254406a-9dc9-48b9-b667-ba8ecf75e8c3"/>
    <ds:schemaRef ds:uri="e9465745-ff55-4bfb-821e-f5cfb143d2a1"/>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4160</Words>
  <Application>Microsoft Office PowerPoint</Application>
  <PresentationFormat>Widescreen</PresentationFormat>
  <Paragraphs>635</Paragraphs>
  <Slides>66</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Narrow</vt:lpstr>
      <vt:lpstr>Calibri</vt:lpstr>
      <vt:lpstr>Courier New</vt:lpstr>
      <vt:lpstr>Symbol</vt:lpstr>
      <vt:lpstr>Times New Roman</vt:lpstr>
      <vt:lpstr>Office Theme</vt:lpstr>
      <vt:lpstr>Board of State and Community Corrections (BSCC) Organized Retail Theft Prevention Grant Program  Bidders’ Conference </vt:lpstr>
      <vt:lpstr>Welcome and Introductions</vt:lpstr>
      <vt:lpstr>Agenda</vt:lpstr>
      <vt:lpstr>BSCC Overview</vt:lpstr>
      <vt:lpstr>BSCC Divisions</vt:lpstr>
      <vt:lpstr>Organized Retail Theft Prevention  Grant Program</vt:lpstr>
      <vt:lpstr>Key Dates</vt:lpstr>
      <vt:lpstr>General Information</vt:lpstr>
      <vt:lpstr>Questions</vt:lpstr>
      <vt:lpstr>Review of Key RFP Components</vt:lpstr>
      <vt:lpstr>Grant Purpose</vt:lpstr>
      <vt:lpstr>Legislative Requirements (SB 154)</vt:lpstr>
      <vt:lpstr>Legislative Requirements (Cont’d)</vt:lpstr>
      <vt:lpstr>Eligibility </vt:lpstr>
      <vt:lpstr>Collaborative Proposals</vt:lpstr>
      <vt:lpstr>Program Purpose Areas</vt:lpstr>
      <vt:lpstr>Grant Period </vt:lpstr>
      <vt:lpstr>Non-Governmental Organizations (NGOs)</vt:lpstr>
      <vt:lpstr>Local Impact Letter(s)</vt:lpstr>
      <vt:lpstr>Letter(s) of Commitment</vt:lpstr>
      <vt:lpstr>Provision of Policies</vt:lpstr>
      <vt:lpstr>Funding</vt:lpstr>
      <vt:lpstr>Funding Thresholds</vt:lpstr>
      <vt:lpstr>Eligible Funding Activities</vt:lpstr>
      <vt:lpstr>Funding Requests</vt:lpstr>
      <vt:lpstr>Questions</vt:lpstr>
      <vt:lpstr>Budget Attachment Overview</vt:lpstr>
      <vt:lpstr>Budget Attachment Location</vt:lpstr>
      <vt:lpstr>Budget Attachment Location (Cont’d)</vt:lpstr>
      <vt:lpstr>Budget Attachment - Instructions Tab</vt:lpstr>
      <vt:lpstr>Budget Attachment - Project Budget Tab</vt:lpstr>
      <vt:lpstr>Completing the Project Budget Tab</vt:lpstr>
      <vt:lpstr>Saving the Budget Attachment</vt:lpstr>
      <vt:lpstr>PowerPoint Presentation</vt:lpstr>
      <vt:lpstr>Questions</vt:lpstr>
      <vt:lpstr>General Grant Requirements</vt:lpstr>
      <vt:lpstr>General Grant Requirements (Cont’d)</vt:lpstr>
      <vt:lpstr>General Grant Requirements (Cont’d)</vt:lpstr>
      <vt:lpstr>Overview of the RFP Process</vt:lpstr>
      <vt:lpstr>Disqualification</vt:lpstr>
      <vt:lpstr>Disqualification (Continued)</vt:lpstr>
      <vt:lpstr>Questions</vt:lpstr>
      <vt:lpstr>Proposal Rating Factors &amp; Process  </vt:lpstr>
      <vt:lpstr>Request for Proposal (RFP) Process</vt:lpstr>
      <vt:lpstr>Scoring Panel</vt:lpstr>
      <vt:lpstr>Rating Factors and Scores</vt:lpstr>
      <vt:lpstr>Proposal Rating Process</vt:lpstr>
      <vt:lpstr>Rating Factors</vt:lpstr>
      <vt:lpstr>Rating Factor: Project Need</vt:lpstr>
      <vt:lpstr>Rating Factor: Project  Description </vt:lpstr>
      <vt:lpstr>Rating Factor: Project Organizational Capacity and Coordination </vt:lpstr>
      <vt:lpstr>Rating Factor: Project Evaluation and Monitoring</vt:lpstr>
      <vt:lpstr>Rating Factor: Project Budget</vt:lpstr>
      <vt:lpstr>Project Work Plan</vt:lpstr>
      <vt:lpstr>Questions</vt:lpstr>
      <vt:lpstr>Proposal Submission Process  </vt:lpstr>
      <vt:lpstr>BSCC-Submittable  </vt:lpstr>
      <vt:lpstr>Submission Steps </vt:lpstr>
      <vt:lpstr>*Asterisks  </vt:lpstr>
      <vt:lpstr>Character Limits  </vt:lpstr>
      <vt:lpstr>Upload Attachments</vt:lpstr>
      <vt:lpstr>Attachments</vt:lpstr>
      <vt:lpstr>Ready To Apply  </vt:lpstr>
      <vt:lpstr>Questions</vt:lpstr>
      <vt:lpstr>Key Takeaways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2020-09-09T23:25:33Z</dcterms:created>
  <dcterms:modified xsi:type="dcterms:W3CDTF">2023-05-05T18:03:45Z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0x010100CBAA52280E36FE48B5BF94067352C515</vt:lpwstr>
  </property>
</Properties>
</file>