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handoutMasterIdLst>
    <p:handoutMasterId r:id="rId37"/>
  </p:handoutMasterIdLst>
  <p:sldIdLst>
    <p:sldId id="348" r:id="rId2"/>
    <p:sldId id="417" r:id="rId3"/>
    <p:sldId id="444" r:id="rId4"/>
    <p:sldId id="445" r:id="rId5"/>
    <p:sldId id="450" r:id="rId6"/>
    <p:sldId id="400" r:id="rId7"/>
    <p:sldId id="451" r:id="rId8"/>
    <p:sldId id="428" r:id="rId9"/>
    <p:sldId id="424" r:id="rId10"/>
    <p:sldId id="406" r:id="rId11"/>
    <p:sldId id="401" r:id="rId12"/>
    <p:sldId id="447" r:id="rId13"/>
    <p:sldId id="458" r:id="rId14"/>
    <p:sldId id="456" r:id="rId15"/>
    <p:sldId id="453" r:id="rId16"/>
    <p:sldId id="466" r:id="rId17"/>
    <p:sldId id="425" r:id="rId18"/>
    <p:sldId id="446" r:id="rId19"/>
    <p:sldId id="452" r:id="rId20"/>
    <p:sldId id="467" r:id="rId21"/>
    <p:sldId id="426" r:id="rId22"/>
    <p:sldId id="462" r:id="rId23"/>
    <p:sldId id="419" r:id="rId24"/>
    <p:sldId id="461" r:id="rId25"/>
    <p:sldId id="459" r:id="rId26"/>
    <p:sldId id="460" r:id="rId27"/>
    <p:sldId id="427" r:id="rId28"/>
    <p:sldId id="464" r:id="rId29"/>
    <p:sldId id="465" r:id="rId30"/>
    <p:sldId id="432" r:id="rId31"/>
    <p:sldId id="435" r:id="rId32"/>
    <p:sldId id="429" r:id="rId33"/>
    <p:sldId id="441" r:id="rId34"/>
    <p:sldId id="454"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2640EE-8B2A-E93F-FE8B-A15FD532A90C}" name="Zentner, Helene@BSCC" initials="ZH" userId="S::helene.zentner@BSCC.CA.GOV::02f766a5-ad18-46fa-9d15-a2641ebb1e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z, Isabel@BSCC" initials="DI" lastIdx="1" clrIdx="0">
    <p:extLst>
      <p:ext uri="{19B8F6BF-5375-455C-9EA6-DF929625EA0E}">
        <p15:presenceInfo xmlns:p15="http://schemas.microsoft.com/office/powerpoint/2012/main" userId="S::isabel.diaz@BSCC.CA.GOV::5c97d362-0291-4b11-a29b-990fe5752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61810" autoAdjust="0"/>
  </p:normalViewPr>
  <p:slideViewPr>
    <p:cSldViewPr>
      <p:cViewPr varScale="1">
        <p:scale>
          <a:sx n="67" d="100"/>
          <a:sy n="67" d="100"/>
        </p:scale>
        <p:origin x="1416" y="60"/>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B9FFD-7E7D-4796-99E3-B42AFA884B99}"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CF90A45-0F56-4213-B88B-0BFB1C2E03BC}">
      <dgm:prSet/>
      <dgm:spPr/>
      <dgm:t>
        <a:bodyPr/>
        <a:lstStyle/>
        <a:p>
          <a:pPr>
            <a:defRPr cap="all"/>
          </a:pPr>
          <a:r>
            <a:rPr lang="en-US" dirty="0"/>
            <a:t>How to locate and save the Invoice Workbook</a:t>
          </a:r>
        </a:p>
      </dgm:t>
    </dgm:pt>
    <dgm:pt modelId="{EF693F9E-E721-4E26-A047-B276E760F4C3}" type="parTrans" cxnId="{BD4C99EB-3EFD-424F-B8C8-A7EC49A6070A}">
      <dgm:prSet/>
      <dgm:spPr/>
      <dgm:t>
        <a:bodyPr/>
        <a:lstStyle/>
        <a:p>
          <a:endParaRPr lang="en-US"/>
        </a:p>
      </dgm:t>
    </dgm:pt>
    <dgm:pt modelId="{C61C331E-559C-44AF-86CD-721B1C0F427C}" type="sibTrans" cxnId="{BD4C99EB-3EFD-424F-B8C8-A7EC49A6070A}">
      <dgm:prSet/>
      <dgm:spPr/>
      <dgm:t>
        <a:bodyPr/>
        <a:lstStyle/>
        <a:p>
          <a:endParaRPr lang="en-US"/>
        </a:p>
      </dgm:t>
    </dgm:pt>
    <dgm:pt modelId="{0C59E51F-0734-4D90-8A74-17434B62791A}">
      <dgm:prSet/>
      <dgm:spPr/>
      <dgm:t>
        <a:bodyPr/>
        <a:lstStyle/>
        <a:p>
          <a:pPr>
            <a:defRPr cap="all"/>
          </a:pPr>
          <a:r>
            <a:rPr lang="en-US" dirty="0"/>
            <a:t>Instructions for submitting invoices and budget modifications</a:t>
          </a:r>
        </a:p>
      </dgm:t>
    </dgm:pt>
    <dgm:pt modelId="{1C58EA6C-CF6F-44C1-B3A8-4AA5EAE71C59}" type="parTrans" cxnId="{34976C51-1107-417C-A6B7-6F3266190B8E}">
      <dgm:prSet/>
      <dgm:spPr/>
      <dgm:t>
        <a:bodyPr/>
        <a:lstStyle/>
        <a:p>
          <a:endParaRPr lang="en-US"/>
        </a:p>
      </dgm:t>
    </dgm:pt>
    <dgm:pt modelId="{ED9787DA-B8FC-4AFB-91E8-B9C6EEB428B9}" type="sibTrans" cxnId="{34976C51-1107-417C-A6B7-6F3266190B8E}">
      <dgm:prSet/>
      <dgm:spPr/>
      <dgm:t>
        <a:bodyPr/>
        <a:lstStyle/>
        <a:p>
          <a:endParaRPr lang="en-US"/>
        </a:p>
      </dgm:t>
    </dgm:pt>
    <dgm:pt modelId="{0254BCAB-1C07-45FF-85FF-BCB22F937C4B}">
      <dgm:prSet/>
      <dgm:spPr/>
      <dgm:t>
        <a:bodyPr/>
        <a:lstStyle/>
        <a:p>
          <a:pPr>
            <a:defRPr cap="all"/>
          </a:pPr>
          <a:r>
            <a:rPr lang="en-US" dirty="0"/>
            <a:t>Required supporting documentation for invoices</a:t>
          </a:r>
        </a:p>
      </dgm:t>
    </dgm:pt>
    <dgm:pt modelId="{D371F82E-311E-4850-8FCC-66CA4D86E856}" type="parTrans" cxnId="{31C3C7BA-9BF9-423D-BB87-61A758766CCE}">
      <dgm:prSet/>
      <dgm:spPr/>
      <dgm:t>
        <a:bodyPr/>
        <a:lstStyle/>
        <a:p>
          <a:endParaRPr lang="en-US"/>
        </a:p>
      </dgm:t>
    </dgm:pt>
    <dgm:pt modelId="{06848F1D-05DA-42A9-A259-AF833CCF1D90}" type="sibTrans" cxnId="{31C3C7BA-9BF9-423D-BB87-61A758766CCE}">
      <dgm:prSet/>
      <dgm:spPr/>
      <dgm:t>
        <a:bodyPr/>
        <a:lstStyle/>
        <a:p>
          <a:endParaRPr lang="en-US"/>
        </a:p>
      </dgm:t>
    </dgm:pt>
    <dgm:pt modelId="{7A2E2DA8-FB4B-4A67-93DC-1323C6B9F717}" type="pres">
      <dgm:prSet presAssocID="{3C0B9FFD-7E7D-4796-99E3-B42AFA884B99}" presName="root" presStyleCnt="0">
        <dgm:presLayoutVars>
          <dgm:dir/>
          <dgm:resizeHandles val="exact"/>
        </dgm:presLayoutVars>
      </dgm:prSet>
      <dgm:spPr/>
    </dgm:pt>
    <dgm:pt modelId="{47482E24-606E-4F0C-94BC-64B57B9F6CE1}" type="pres">
      <dgm:prSet presAssocID="{0CF90A45-0F56-4213-B88B-0BFB1C2E03BC}" presName="compNode" presStyleCnt="0"/>
      <dgm:spPr/>
    </dgm:pt>
    <dgm:pt modelId="{18D9BB0D-5F5E-4B22-96E5-A5E3B4AC6EA6}" type="pres">
      <dgm:prSet presAssocID="{0CF90A45-0F56-4213-B88B-0BFB1C2E03BC}" presName="iconBgRect" presStyleLbl="bgShp" presStyleIdx="0" presStyleCnt="3"/>
      <dgm:spPr>
        <a:prstGeom prst="round2DiagRect">
          <a:avLst>
            <a:gd name="adj1" fmla="val 29727"/>
            <a:gd name="adj2" fmla="val 0"/>
          </a:avLst>
        </a:prstGeom>
      </dgm:spPr>
    </dgm:pt>
    <dgm:pt modelId="{444D4034-89FE-4722-B00D-645526E4BA6C}" type="pres">
      <dgm:prSet presAssocID="{0CF90A45-0F56-4213-B88B-0BFB1C2E03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load"/>
        </a:ext>
      </dgm:extLst>
    </dgm:pt>
    <dgm:pt modelId="{7EB7A299-439D-4BAE-9DFF-6D20D66E71D6}" type="pres">
      <dgm:prSet presAssocID="{0CF90A45-0F56-4213-B88B-0BFB1C2E03BC}" presName="spaceRect" presStyleCnt="0"/>
      <dgm:spPr/>
    </dgm:pt>
    <dgm:pt modelId="{B745C25C-20B1-440E-8ED4-9A37450C0E09}" type="pres">
      <dgm:prSet presAssocID="{0CF90A45-0F56-4213-B88B-0BFB1C2E03BC}" presName="textRect" presStyleLbl="revTx" presStyleIdx="0" presStyleCnt="3">
        <dgm:presLayoutVars>
          <dgm:chMax val="1"/>
          <dgm:chPref val="1"/>
        </dgm:presLayoutVars>
      </dgm:prSet>
      <dgm:spPr/>
    </dgm:pt>
    <dgm:pt modelId="{DC854C26-6BA9-4B7C-AD38-DA7FC86DACFD}" type="pres">
      <dgm:prSet presAssocID="{C61C331E-559C-44AF-86CD-721B1C0F427C}" presName="sibTrans" presStyleCnt="0"/>
      <dgm:spPr/>
    </dgm:pt>
    <dgm:pt modelId="{CD0832EC-8430-4CEF-BFE3-4183448E793A}" type="pres">
      <dgm:prSet presAssocID="{0C59E51F-0734-4D90-8A74-17434B62791A}" presName="compNode" presStyleCnt="0"/>
      <dgm:spPr/>
    </dgm:pt>
    <dgm:pt modelId="{667E1D7E-5DA4-4870-BC75-7C0FDDDE0C28}" type="pres">
      <dgm:prSet presAssocID="{0C59E51F-0734-4D90-8A74-17434B62791A}" presName="iconBgRect" presStyleLbl="bgShp" presStyleIdx="1" presStyleCnt="3"/>
      <dgm:spPr>
        <a:prstGeom prst="round2DiagRect">
          <a:avLst>
            <a:gd name="adj1" fmla="val 29727"/>
            <a:gd name="adj2" fmla="val 0"/>
          </a:avLst>
        </a:prstGeom>
      </dgm:spPr>
    </dgm:pt>
    <dgm:pt modelId="{FC510218-BC50-4819-9F1F-EFB6FAB82175}" type="pres">
      <dgm:prSet presAssocID="{0C59E51F-0734-4D90-8A74-17434B6279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A4191A6-3225-422C-BB9E-C54DF0B3147C}" type="pres">
      <dgm:prSet presAssocID="{0C59E51F-0734-4D90-8A74-17434B62791A}" presName="spaceRect" presStyleCnt="0"/>
      <dgm:spPr/>
    </dgm:pt>
    <dgm:pt modelId="{55B484C5-5AC0-468C-8619-E8412BEC8484}" type="pres">
      <dgm:prSet presAssocID="{0C59E51F-0734-4D90-8A74-17434B62791A}" presName="textRect" presStyleLbl="revTx" presStyleIdx="1" presStyleCnt="3">
        <dgm:presLayoutVars>
          <dgm:chMax val="1"/>
          <dgm:chPref val="1"/>
        </dgm:presLayoutVars>
      </dgm:prSet>
      <dgm:spPr/>
    </dgm:pt>
    <dgm:pt modelId="{3E8A00B0-31C7-4830-AB67-23F3DCDCF2ED}" type="pres">
      <dgm:prSet presAssocID="{ED9787DA-B8FC-4AFB-91E8-B9C6EEB428B9}" presName="sibTrans" presStyleCnt="0"/>
      <dgm:spPr/>
    </dgm:pt>
    <dgm:pt modelId="{E50F4474-6F07-4EF6-BA90-C0AB28CEC041}" type="pres">
      <dgm:prSet presAssocID="{0254BCAB-1C07-45FF-85FF-BCB22F937C4B}" presName="compNode" presStyleCnt="0"/>
      <dgm:spPr/>
    </dgm:pt>
    <dgm:pt modelId="{9E82010B-E81B-4F83-A7E1-AA7079234499}" type="pres">
      <dgm:prSet presAssocID="{0254BCAB-1C07-45FF-85FF-BCB22F937C4B}" presName="iconBgRect" presStyleLbl="bgShp" presStyleIdx="2" presStyleCnt="3"/>
      <dgm:spPr>
        <a:prstGeom prst="round2DiagRect">
          <a:avLst>
            <a:gd name="adj1" fmla="val 29727"/>
            <a:gd name="adj2" fmla="val 0"/>
          </a:avLst>
        </a:prstGeom>
      </dgm:spPr>
    </dgm:pt>
    <dgm:pt modelId="{348AA076-4761-477F-8166-C66B9F7C97D7}" type="pres">
      <dgm:prSet presAssocID="{0254BCAB-1C07-45FF-85FF-BCB22F937C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3B0C281-AE81-48E0-8020-9B8F44BA88D2}" type="pres">
      <dgm:prSet presAssocID="{0254BCAB-1C07-45FF-85FF-BCB22F937C4B}" presName="spaceRect" presStyleCnt="0"/>
      <dgm:spPr/>
    </dgm:pt>
    <dgm:pt modelId="{7451D7D8-694A-44E2-9387-2D92F09206CB}" type="pres">
      <dgm:prSet presAssocID="{0254BCAB-1C07-45FF-85FF-BCB22F937C4B}" presName="textRect" presStyleLbl="revTx" presStyleIdx="2" presStyleCnt="3">
        <dgm:presLayoutVars>
          <dgm:chMax val="1"/>
          <dgm:chPref val="1"/>
        </dgm:presLayoutVars>
      </dgm:prSet>
      <dgm:spPr/>
    </dgm:pt>
  </dgm:ptLst>
  <dgm:cxnLst>
    <dgm:cxn modelId="{436B1A21-1DEF-4C1A-ACFD-5C3E32612C48}" type="presOf" srcId="{0CF90A45-0F56-4213-B88B-0BFB1C2E03BC}" destId="{B745C25C-20B1-440E-8ED4-9A37450C0E09}" srcOrd="0" destOrd="0" presId="urn:microsoft.com/office/officeart/2018/5/layout/IconLeafLabelList"/>
    <dgm:cxn modelId="{C8C2D83E-CAA8-4869-9FDF-42B5A15B5641}" type="presOf" srcId="{0254BCAB-1C07-45FF-85FF-BCB22F937C4B}" destId="{7451D7D8-694A-44E2-9387-2D92F09206CB}" srcOrd="0" destOrd="0" presId="urn:microsoft.com/office/officeart/2018/5/layout/IconLeafLabelList"/>
    <dgm:cxn modelId="{34976C51-1107-417C-A6B7-6F3266190B8E}" srcId="{3C0B9FFD-7E7D-4796-99E3-B42AFA884B99}" destId="{0C59E51F-0734-4D90-8A74-17434B62791A}" srcOrd="1" destOrd="0" parTransId="{1C58EA6C-CF6F-44C1-B3A8-4AA5EAE71C59}" sibTransId="{ED9787DA-B8FC-4AFB-91E8-B9C6EEB428B9}"/>
    <dgm:cxn modelId="{31C3C7BA-9BF9-423D-BB87-61A758766CCE}" srcId="{3C0B9FFD-7E7D-4796-99E3-B42AFA884B99}" destId="{0254BCAB-1C07-45FF-85FF-BCB22F937C4B}" srcOrd="2" destOrd="0" parTransId="{D371F82E-311E-4850-8FCC-66CA4D86E856}" sibTransId="{06848F1D-05DA-42A9-A259-AF833CCF1D90}"/>
    <dgm:cxn modelId="{437D4FCA-F79F-4B19-9FC7-F0205B20BE67}" type="presOf" srcId="{3C0B9FFD-7E7D-4796-99E3-B42AFA884B99}" destId="{7A2E2DA8-FB4B-4A67-93DC-1323C6B9F717}" srcOrd="0" destOrd="0" presId="urn:microsoft.com/office/officeart/2018/5/layout/IconLeafLabelList"/>
    <dgm:cxn modelId="{12DCA3D6-403E-40E8-A480-184BC5168B9E}" type="presOf" srcId="{0C59E51F-0734-4D90-8A74-17434B62791A}" destId="{55B484C5-5AC0-468C-8619-E8412BEC8484}" srcOrd="0" destOrd="0" presId="urn:microsoft.com/office/officeart/2018/5/layout/IconLeafLabelList"/>
    <dgm:cxn modelId="{BD4C99EB-3EFD-424F-B8C8-A7EC49A6070A}" srcId="{3C0B9FFD-7E7D-4796-99E3-B42AFA884B99}" destId="{0CF90A45-0F56-4213-B88B-0BFB1C2E03BC}" srcOrd="0" destOrd="0" parTransId="{EF693F9E-E721-4E26-A047-B276E760F4C3}" sibTransId="{C61C331E-559C-44AF-86CD-721B1C0F427C}"/>
    <dgm:cxn modelId="{078D9E9A-FB83-4552-9B73-CA3436D4BE73}" type="presParOf" srcId="{7A2E2DA8-FB4B-4A67-93DC-1323C6B9F717}" destId="{47482E24-606E-4F0C-94BC-64B57B9F6CE1}" srcOrd="0" destOrd="0" presId="urn:microsoft.com/office/officeart/2018/5/layout/IconLeafLabelList"/>
    <dgm:cxn modelId="{1FA1E1B8-B7EE-4594-BA11-DFE4DE5AEB3C}" type="presParOf" srcId="{47482E24-606E-4F0C-94BC-64B57B9F6CE1}" destId="{18D9BB0D-5F5E-4B22-96E5-A5E3B4AC6EA6}" srcOrd="0" destOrd="0" presId="urn:microsoft.com/office/officeart/2018/5/layout/IconLeafLabelList"/>
    <dgm:cxn modelId="{CB8C32B6-53B3-4E42-B084-EA4F8F186860}" type="presParOf" srcId="{47482E24-606E-4F0C-94BC-64B57B9F6CE1}" destId="{444D4034-89FE-4722-B00D-645526E4BA6C}" srcOrd="1" destOrd="0" presId="urn:microsoft.com/office/officeart/2018/5/layout/IconLeafLabelList"/>
    <dgm:cxn modelId="{5BD62197-C09C-4DD2-A01D-EB24D587A6F9}" type="presParOf" srcId="{47482E24-606E-4F0C-94BC-64B57B9F6CE1}" destId="{7EB7A299-439D-4BAE-9DFF-6D20D66E71D6}" srcOrd="2" destOrd="0" presId="urn:microsoft.com/office/officeart/2018/5/layout/IconLeafLabelList"/>
    <dgm:cxn modelId="{0335D913-BE37-4F42-8194-E42C2A43DA6E}" type="presParOf" srcId="{47482E24-606E-4F0C-94BC-64B57B9F6CE1}" destId="{B745C25C-20B1-440E-8ED4-9A37450C0E09}" srcOrd="3" destOrd="0" presId="urn:microsoft.com/office/officeart/2018/5/layout/IconLeafLabelList"/>
    <dgm:cxn modelId="{F3EB2FAE-EA78-4BD2-AFEF-795FD8060777}" type="presParOf" srcId="{7A2E2DA8-FB4B-4A67-93DC-1323C6B9F717}" destId="{DC854C26-6BA9-4B7C-AD38-DA7FC86DACFD}" srcOrd="1" destOrd="0" presId="urn:microsoft.com/office/officeart/2018/5/layout/IconLeafLabelList"/>
    <dgm:cxn modelId="{09A80D41-5B70-406B-8E85-F598C27CC563}" type="presParOf" srcId="{7A2E2DA8-FB4B-4A67-93DC-1323C6B9F717}" destId="{CD0832EC-8430-4CEF-BFE3-4183448E793A}" srcOrd="2" destOrd="0" presId="urn:microsoft.com/office/officeart/2018/5/layout/IconLeafLabelList"/>
    <dgm:cxn modelId="{49877E83-EEC7-4216-910D-368D2A2D4790}" type="presParOf" srcId="{CD0832EC-8430-4CEF-BFE3-4183448E793A}" destId="{667E1D7E-5DA4-4870-BC75-7C0FDDDE0C28}" srcOrd="0" destOrd="0" presId="urn:microsoft.com/office/officeart/2018/5/layout/IconLeafLabelList"/>
    <dgm:cxn modelId="{53EF0163-CB4C-4C1C-8EA3-67280929F58D}" type="presParOf" srcId="{CD0832EC-8430-4CEF-BFE3-4183448E793A}" destId="{FC510218-BC50-4819-9F1F-EFB6FAB82175}" srcOrd="1" destOrd="0" presId="urn:microsoft.com/office/officeart/2018/5/layout/IconLeafLabelList"/>
    <dgm:cxn modelId="{79D1AB8D-3BA9-4D8C-BE4B-7207F7788843}" type="presParOf" srcId="{CD0832EC-8430-4CEF-BFE3-4183448E793A}" destId="{4A4191A6-3225-422C-BB9E-C54DF0B3147C}" srcOrd="2" destOrd="0" presId="urn:microsoft.com/office/officeart/2018/5/layout/IconLeafLabelList"/>
    <dgm:cxn modelId="{EB8E5174-DFC3-4DB6-AE54-F55B1FB6CE41}" type="presParOf" srcId="{CD0832EC-8430-4CEF-BFE3-4183448E793A}" destId="{55B484C5-5AC0-468C-8619-E8412BEC8484}" srcOrd="3" destOrd="0" presId="urn:microsoft.com/office/officeart/2018/5/layout/IconLeafLabelList"/>
    <dgm:cxn modelId="{53FE9CBF-91B1-44B1-A133-3F65BC95BA78}" type="presParOf" srcId="{7A2E2DA8-FB4B-4A67-93DC-1323C6B9F717}" destId="{3E8A00B0-31C7-4830-AB67-23F3DCDCF2ED}" srcOrd="3" destOrd="0" presId="urn:microsoft.com/office/officeart/2018/5/layout/IconLeafLabelList"/>
    <dgm:cxn modelId="{D5C0E98F-A6F9-40EC-AACE-BE7997A16D23}" type="presParOf" srcId="{7A2E2DA8-FB4B-4A67-93DC-1323C6B9F717}" destId="{E50F4474-6F07-4EF6-BA90-C0AB28CEC041}" srcOrd="4" destOrd="0" presId="urn:microsoft.com/office/officeart/2018/5/layout/IconLeafLabelList"/>
    <dgm:cxn modelId="{71CF5EED-52F9-432F-A553-38308A4D064D}" type="presParOf" srcId="{E50F4474-6F07-4EF6-BA90-C0AB28CEC041}" destId="{9E82010B-E81B-4F83-A7E1-AA7079234499}" srcOrd="0" destOrd="0" presId="urn:microsoft.com/office/officeart/2018/5/layout/IconLeafLabelList"/>
    <dgm:cxn modelId="{BD956DF0-1A02-4FEF-AC16-D77615D1E07F}" type="presParOf" srcId="{E50F4474-6F07-4EF6-BA90-C0AB28CEC041}" destId="{348AA076-4761-477F-8166-C66B9F7C97D7}" srcOrd="1" destOrd="0" presId="urn:microsoft.com/office/officeart/2018/5/layout/IconLeafLabelList"/>
    <dgm:cxn modelId="{C0752559-E580-4E31-8691-BE47C7457021}" type="presParOf" srcId="{E50F4474-6F07-4EF6-BA90-C0AB28CEC041}" destId="{83B0C281-AE81-48E0-8020-9B8F44BA88D2}" srcOrd="2" destOrd="0" presId="urn:microsoft.com/office/officeart/2018/5/layout/IconLeafLabelList"/>
    <dgm:cxn modelId="{228246BC-13C7-43B4-AD70-197776467CAB}" type="presParOf" srcId="{E50F4474-6F07-4EF6-BA90-C0AB28CEC041}" destId="{7451D7D8-694A-44E2-9387-2D92F09206C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9BB0D-5F5E-4B22-96E5-A5E3B4AC6EA6}">
      <dsp:nvSpPr>
        <dsp:cNvPr id="0" name=""/>
        <dsp:cNvSpPr/>
      </dsp:nvSpPr>
      <dsp:spPr>
        <a:xfrm>
          <a:off x="718664"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D4034-89FE-4722-B00D-645526E4BA6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5C25C-20B1-440E-8ED4-9A37450C0E09}">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How to locate and save the Invoice Workbook</a:t>
          </a:r>
        </a:p>
      </dsp:txBody>
      <dsp:txXfrm>
        <a:off x="93445" y="3018902"/>
        <a:ext cx="3206250" cy="720000"/>
      </dsp:txXfrm>
    </dsp:sp>
    <dsp:sp modelId="{667E1D7E-5DA4-4870-BC75-7C0FDDDE0C28}">
      <dsp:nvSpPr>
        <dsp:cNvPr id="0" name=""/>
        <dsp:cNvSpPr/>
      </dsp:nvSpPr>
      <dsp:spPr>
        <a:xfrm>
          <a:off x="4486008"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10218-BC50-4819-9F1F-EFB6FAB82175}">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484C5-5AC0-468C-8619-E8412BEC8484}">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Instructions for submitting invoices and budget modifications</a:t>
          </a:r>
        </a:p>
      </dsp:txBody>
      <dsp:txXfrm>
        <a:off x="3860789" y="3018902"/>
        <a:ext cx="3206250" cy="720000"/>
      </dsp:txXfrm>
    </dsp:sp>
    <dsp:sp modelId="{9E82010B-E81B-4F83-A7E1-AA7079234499}">
      <dsp:nvSpPr>
        <dsp:cNvPr id="0" name=""/>
        <dsp:cNvSpPr/>
      </dsp:nvSpPr>
      <dsp:spPr>
        <a:xfrm>
          <a:off x="8253352"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AA076-4761-477F-8166-C66B9F7C97D7}">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51D7D8-694A-44E2-9387-2D92F09206CB}">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Required supporting documentation for invoices</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2"/>
            <a:ext cx="3078383" cy="471348"/>
          </a:xfrm>
          <a:prstGeom prst="rect">
            <a:avLst/>
          </a:prstGeom>
        </p:spPr>
        <p:txBody>
          <a:bodyPr vert="horz" lIns="92464" tIns="46232" rIns="92464" bIns="46232" rtlCol="0"/>
          <a:lstStyle>
            <a:lvl1pPr algn="r">
              <a:defRPr sz="1200"/>
            </a:lvl1pPr>
          </a:lstStyle>
          <a:p>
            <a:fld id="{04D5E062-C90E-4E6A-BF67-020A318D784C}" type="datetimeFigureOut">
              <a:rPr lang="en-US" smtClean="0"/>
              <a:pPr/>
              <a:t>7/27/2023</a:t>
            </a:fld>
            <a:endParaRPr lang="en-US" dirty="0"/>
          </a:p>
        </p:txBody>
      </p:sp>
      <p:sp>
        <p:nvSpPr>
          <p:cNvPr id="4" name="Footer Placeholder 3"/>
          <p:cNvSpPr>
            <a:spLocks noGrp="1"/>
          </p:cNvSpPr>
          <p:nvPr>
            <p:ph type="ftr" sz="quarter" idx="2"/>
          </p:nvPr>
        </p:nvSpPr>
        <p:spPr>
          <a:xfrm>
            <a:off x="1" y="8917130"/>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30"/>
            <a:ext cx="3078383" cy="471348"/>
          </a:xfrm>
          <a:prstGeom prst="rect">
            <a:avLst/>
          </a:prstGeom>
        </p:spPr>
        <p:txBody>
          <a:bodyPr vert="horz" lIns="92464" tIns="46232" rIns="92464" bIns="46232" rtlCol="0" anchor="b"/>
          <a:lstStyle>
            <a:lvl1pPr algn="r">
              <a:defRPr sz="1200"/>
            </a:lvl1pPr>
          </a:lstStyle>
          <a:p>
            <a:fld id="{2298F848-A53B-47E5-803C-2EB67F0EDA32}" type="slidenum">
              <a:rPr lang="en-US" smtClean="0"/>
              <a:pPr/>
              <a:t>‹#›</a:t>
            </a:fld>
            <a:endParaRPr lang="en-US" dirty="0"/>
          </a:p>
        </p:txBody>
      </p:sp>
    </p:spTree>
    <p:extLst>
      <p:ext uri="{BB962C8B-B14F-4D97-AF65-F5344CB8AC3E}">
        <p14:creationId xmlns:p14="http://schemas.microsoft.com/office/powerpoint/2010/main" val="20909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221" tIns="47111" rIns="94221" bIns="47111" rtlCol="0"/>
          <a:lstStyle>
            <a:lvl1pPr algn="r">
              <a:defRPr sz="1200"/>
            </a:lvl1pPr>
          </a:lstStyle>
          <a:p>
            <a:fld id="{78145F30-74DD-4521-8F1D-095628D1A6DF}" type="datetimeFigureOut">
              <a:rPr lang="en-US" smtClean="0"/>
              <a:pPr/>
              <a:t>7/27/2023</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9"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21" tIns="47111" rIns="94221" bIns="47111" rtlCol="0" anchor="b"/>
          <a:lstStyle>
            <a:lvl1pPr algn="r">
              <a:defRPr sz="1200"/>
            </a:lvl1pPr>
          </a:lstStyle>
          <a:p>
            <a:fld id="{CD16E17E-319C-4FEB-9B85-D9D9825C1C9A}" type="slidenum">
              <a:rPr lang="en-US" smtClean="0"/>
              <a:pPr/>
              <a:t>‹#›</a:t>
            </a:fld>
            <a:endParaRPr lang="en-US" dirty="0"/>
          </a:p>
        </p:txBody>
      </p:sp>
    </p:spTree>
    <p:extLst>
      <p:ext uri="{BB962C8B-B14F-4D97-AF65-F5344CB8AC3E}">
        <p14:creationId xmlns:p14="http://schemas.microsoft.com/office/powerpoint/2010/main" val="139814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MobileProbation@bscc.c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B3897-DA58-4264-B23F-848C64E9A9F0}" type="slidenum">
              <a:rPr lang="en-US"/>
              <a:pPr/>
              <a:t>1</a:t>
            </a:fld>
            <a:endParaRPr lang="en-US" dirty="0"/>
          </a:p>
        </p:txBody>
      </p:sp>
      <p:sp>
        <p:nvSpPr>
          <p:cNvPr id="60418" name="Rectangle 2"/>
          <p:cNvSpPr>
            <a:spLocks noGrp="1" noRot="1" noChangeAspect="1" noChangeArrowheads="1" noTextEdit="1"/>
          </p:cNvSpPr>
          <p:nvPr>
            <p:ph type="sldImg"/>
          </p:nvPr>
        </p:nvSpPr>
        <p:spPr>
          <a:xfrm>
            <a:off x="422275" y="703263"/>
            <a:ext cx="6257925" cy="3521075"/>
          </a:xfrm>
          <a:ln/>
        </p:spPr>
      </p:sp>
      <p:sp>
        <p:nvSpPr>
          <p:cNvPr id="60419" name="Rectangle 3"/>
          <p:cNvSpPr>
            <a:spLocks noGrp="1" noChangeArrowheads="1"/>
          </p:cNvSpPr>
          <p:nvPr>
            <p:ph type="body" idx="1"/>
          </p:nvPr>
        </p:nvSpPr>
        <p:spPr/>
        <p:txBody>
          <a:bodyPr/>
          <a:lstStyle/>
          <a:p>
            <a:r>
              <a:rPr lang="en-US" sz="1800" dirty="0">
                <a:latin typeface="Times New Roman" pitchFamily="18" charset="0"/>
              </a:rPr>
              <a:t>Welcome to the fiscal portion of orientation. </a:t>
            </a:r>
          </a:p>
        </p:txBody>
      </p:sp>
    </p:spTree>
    <p:extLst>
      <p:ext uri="{BB962C8B-B14F-4D97-AF65-F5344CB8AC3E}">
        <p14:creationId xmlns:p14="http://schemas.microsoft.com/office/powerpoint/2010/main" val="52838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This is what your invoice worksheet looks like. Please note that only the green fields are unlocked and editable. All other fields are locked. </a:t>
            </a:r>
          </a:p>
          <a:p>
            <a:endParaRPr lang="en-US" dirty="0"/>
          </a:p>
          <a:p>
            <a:endParaRPr lang="en-US" dirty="0"/>
          </a:p>
          <a:p>
            <a:r>
              <a:rPr lang="en-US" dirty="0"/>
              <a:t>Invoices must be submitted on a quarterly basis and are due 45 days after the quarter ends -- even if there were no expenditures – please submit a signed $0 invoice.  If you do have expenditures to claim, this serves as your request for payment and will be sent to BSCC’s accounting dept. once it has been approved by the field rep. </a:t>
            </a:r>
          </a:p>
        </p:txBody>
      </p:sp>
      <p:sp>
        <p:nvSpPr>
          <p:cNvPr id="4" name="Slide Number Placeholder 3"/>
          <p:cNvSpPr>
            <a:spLocks noGrp="1"/>
          </p:cNvSpPr>
          <p:nvPr>
            <p:ph type="sldNum" sz="quarter" idx="5"/>
          </p:nvPr>
        </p:nvSpPr>
        <p:spPr/>
        <p:txBody>
          <a:bodyPr/>
          <a:lstStyle/>
          <a:p>
            <a:fld id="{CD16E17E-319C-4FEB-9B85-D9D9825C1C9A}" type="slidenum">
              <a:rPr lang="en-US" smtClean="0"/>
              <a:pPr/>
              <a:t>10</a:t>
            </a:fld>
            <a:endParaRPr lang="en-US" dirty="0"/>
          </a:p>
        </p:txBody>
      </p:sp>
    </p:spTree>
    <p:extLst>
      <p:ext uri="{BB962C8B-B14F-4D97-AF65-F5344CB8AC3E}">
        <p14:creationId xmlns:p14="http://schemas.microsoft.com/office/powerpoint/2010/main" val="279153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Prior to filling out your invoice, be sure to confirm the reporting period is correct and corresponds to the dates of the expenditures that you are requesting reimbursement for.  You will be filling in the green section under “This Reporting Period” – all other sections will be prefilled with your corresponding budget. </a:t>
            </a:r>
          </a:p>
        </p:txBody>
      </p:sp>
      <p:sp>
        <p:nvSpPr>
          <p:cNvPr id="4" name="Slide Number Placeholder 3"/>
          <p:cNvSpPr>
            <a:spLocks noGrp="1"/>
          </p:cNvSpPr>
          <p:nvPr>
            <p:ph type="sldNum" sz="quarter" idx="5"/>
          </p:nvPr>
        </p:nvSpPr>
        <p:spPr/>
        <p:txBody>
          <a:bodyPr/>
          <a:lstStyle/>
          <a:p>
            <a:fld id="{CD16E17E-319C-4FEB-9B85-D9D9825C1C9A}" type="slidenum">
              <a:rPr lang="en-US" smtClean="0"/>
              <a:pPr/>
              <a:t>11</a:t>
            </a:fld>
            <a:endParaRPr lang="en-US" dirty="0"/>
          </a:p>
        </p:txBody>
      </p:sp>
    </p:spTree>
    <p:extLst>
      <p:ext uri="{BB962C8B-B14F-4D97-AF65-F5344CB8AC3E}">
        <p14:creationId xmlns:p14="http://schemas.microsoft.com/office/powerpoint/2010/main" val="88913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Some common errors you might encounter when completing your invoice:</a:t>
            </a:r>
          </a:p>
          <a:p>
            <a:r>
              <a:rPr lang="en-US" dirty="0"/>
              <a:t>If the dollar amount you enter higher than the available remaining balance in that category, you will get an error message that will prompt you to either enter a lower dollar amount or complete a budget modification (if necessary).  Another reason you might received an error message, is if you are entering a dollar amount with cents. Please ensure that you are only claiming amounts rounded to the nearest whole dollar.</a:t>
            </a:r>
          </a:p>
          <a:p>
            <a:endParaRPr lang="en-US" dirty="0"/>
          </a:p>
          <a:p>
            <a:r>
              <a:rPr lang="en-US" dirty="0"/>
              <a:t>On this example shown here at the top of the screen, the grantee’s remaining budget was only $500 however $600 was being claimed, which exceeds to the available balance on that line item. In this instance, you would either claim a lower amount, or you may request to submit a budget modification to reallocate some funds.</a:t>
            </a:r>
          </a:p>
        </p:txBody>
      </p:sp>
      <p:sp>
        <p:nvSpPr>
          <p:cNvPr id="4" name="Slide Number Placeholder 3"/>
          <p:cNvSpPr>
            <a:spLocks noGrp="1"/>
          </p:cNvSpPr>
          <p:nvPr>
            <p:ph type="sldNum" sz="quarter" idx="5"/>
          </p:nvPr>
        </p:nvSpPr>
        <p:spPr/>
        <p:txBody>
          <a:bodyPr/>
          <a:lstStyle/>
          <a:p>
            <a:fld id="{CD16E17E-319C-4FEB-9B85-D9D9825C1C9A}" type="slidenum">
              <a:rPr lang="en-US" smtClean="0"/>
              <a:pPr/>
              <a:t>12</a:t>
            </a:fld>
            <a:endParaRPr lang="en-US" dirty="0"/>
          </a:p>
        </p:txBody>
      </p:sp>
    </p:spTree>
    <p:extLst>
      <p:ext uri="{BB962C8B-B14F-4D97-AF65-F5344CB8AC3E}">
        <p14:creationId xmlns:p14="http://schemas.microsoft.com/office/powerpoint/2010/main" val="94781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Here is the narrative section of the invoice form.  Each dollar amount listed on the top half will auto populate here in the gray section next to the corresponding line item. </a:t>
            </a:r>
            <a:r>
              <a:rPr lang="en-US" sz="1200" kern="1200" dirty="0">
                <a:solidFill>
                  <a:schemeClr val="tx1"/>
                </a:solidFill>
                <a:effectLst/>
                <a:latin typeface="+mn-lt"/>
                <a:ea typeface="+mn-ea"/>
                <a:cs typeface="+mn-cs"/>
              </a:rPr>
              <a:t>For each dollar amount entered as an expenditure, you will need to provide a detailed description of the costs being claimed. Your expenditures descriptions should correlate to the Project Budget Narrative, which is listed on its own tab next to the invoice that is due. </a:t>
            </a:r>
            <a:r>
              <a:rPr lang="en-US" sz="1200" dirty="0">
                <a:latin typeface="Arial" panose="020B0604020202020204" pitchFamily="34" charset="0"/>
                <a:cs typeface="Arial" panose="020B0604020202020204" pitchFamily="34" charset="0"/>
              </a:rPr>
              <a:t>You may also add additional information within the comment cells to the right if you need to provide any additional clarification.</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13</a:t>
            </a:fld>
            <a:endParaRPr lang="en-US" dirty="0"/>
          </a:p>
        </p:txBody>
      </p:sp>
    </p:spTree>
    <p:extLst>
      <p:ext uri="{BB962C8B-B14F-4D97-AF65-F5344CB8AC3E}">
        <p14:creationId xmlns:p14="http://schemas.microsoft.com/office/powerpoint/2010/main" val="59609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be detailed with your narrative description.  Every expenditure that you claimed, should list the cost per unit, how many units you purchased, and the total amount. Please make sure that any naming conventions or items you list, are consistent with what is in your Project Budget Narrative.</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14</a:t>
            </a:fld>
            <a:endParaRPr lang="en-US" dirty="0"/>
          </a:p>
        </p:txBody>
      </p:sp>
    </p:spTree>
    <p:extLst>
      <p:ext uri="{BB962C8B-B14F-4D97-AF65-F5344CB8AC3E}">
        <p14:creationId xmlns:p14="http://schemas.microsoft.com/office/powerpoint/2010/main" val="345849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Drop your answers in the chat – </a:t>
            </a:r>
          </a:p>
          <a:p>
            <a:endParaRPr lang="en-US" dirty="0"/>
          </a:p>
          <a:p>
            <a:r>
              <a:rPr lang="en-US" dirty="0"/>
              <a:t>Poll #2: </a:t>
            </a:r>
          </a:p>
          <a:p>
            <a:r>
              <a:rPr lang="en-US" dirty="0"/>
              <a:t>If there were no expenditures during the quarter – you should: </a:t>
            </a:r>
          </a:p>
          <a:p>
            <a:endParaRPr lang="en-US" dirty="0"/>
          </a:p>
          <a:p>
            <a:r>
              <a:rPr lang="en-US" dirty="0"/>
              <a:t>A) Do nothing</a:t>
            </a:r>
          </a:p>
          <a:p>
            <a:r>
              <a:rPr lang="en-US" dirty="0"/>
              <a:t>B) Find something to claim</a:t>
            </a:r>
          </a:p>
          <a:p>
            <a:r>
              <a:rPr lang="en-US" dirty="0"/>
              <a:t>C) Submit a $0 invoice</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15</a:t>
            </a:fld>
            <a:endParaRPr lang="en-US" dirty="0"/>
          </a:p>
        </p:txBody>
      </p:sp>
    </p:spTree>
    <p:extLst>
      <p:ext uri="{BB962C8B-B14F-4D97-AF65-F5344CB8AC3E}">
        <p14:creationId xmlns:p14="http://schemas.microsoft.com/office/powerpoint/2010/main" val="326956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One more question!</a:t>
            </a:r>
          </a:p>
          <a:p>
            <a:endParaRPr lang="en-US" dirty="0"/>
          </a:p>
          <a:p>
            <a:pPr marL="0" indent="0">
              <a:buFont typeface="Arial" panose="020B0604020202020204" pitchFamily="34" charset="0"/>
              <a:buNone/>
            </a:pPr>
            <a:r>
              <a:rPr lang="en-US" sz="1200" dirty="0">
                <a:solidFill>
                  <a:schemeClr val="tx2"/>
                </a:solidFill>
              </a:rPr>
              <a:t>Poll Question: When completing your invoice form, you should always:</a:t>
            </a:r>
          </a:p>
          <a:p>
            <a:pPr marL="0" indent="0">
              <a:buFont typeface="Arial" panose="020B0604020202020204" pitchFamily="34" charset="0"/>
              <a:buNone/>
            </a:pPr>
            <a:endParaRPr lang="en-US" sz="1200" dirty="0">
              <a:solidFill>
                <a:schemeClr val="tx2"/>
              </a:solidFill>
            </a:endParaRPr>
          </a:p>
          <a:p>
            <a:pPr marL="342900" indent="-342900">
              <a:buFont typeface="Arial" panose="020B0604020202020204" pitchFamily="34" charset="0"/>
              <a:buAutoNum type="alphaUcParenR"/>
            </a:pPr>
            <a:r>
              <a:rPr lang="en-US" sz="1200" dirty="0">
                <a:solidFill>
                  <a:schemeClr val="tx2"/>
                </a:solidFill>
              </a:rPr>
              <a:t>Just claim what sounds right to you</a:t>
            </a:r>
          </a:p>
          <a:p>
            <a:pPr marL="342900" indent="-342900">
              <a:buFont typeface="Arial" panose="020B0604020202020204" pitchFamily="34" charset="0"/>
              <a:buAutoNum type="alphaUcParenR"/>
            </a:pPr>
            <a:r>
              <a:rPr lang="en-US" sz="1200" dirty="0">
                <a:solidFill>
                  <a:schemeClr val="tx2"/>
                </a:solidFill>
              </a:rPr>
              <a:t>Refer to your Project Budget Narrative</a:t>
            </a:r>
          </a:p>
          <a:p>
            <a:pPr marL="342900" indent="-342900">
              <a:buFont typeface="Arial" panose="020B0604020202020204" pitchFamily="34" charset="0"/>
              <a:buAutoNum type="alphaUcParenR"/>
            </a:pPr>
            <a:r>
              <a:rPr lang="en-US" sz="1200" dirty="0">
                <a:solidFill>
                  <a:schemeClr val="tx2"/>
                </a:solidFill>
              </a:rPr>
              <a:t>Claim what was expensed on your previous invoice</a:t>
            </a:r>
          </a:p>
        </p:txBody>
      </p:sp>
      <p:sp>
        <p:nvSpPr>
          <p:cNvPr id="4" name="Slide Number Placeholder 3"/>
          <p:cNvSpPr>
            <a:spLocks noGrp="1"/>
          </p:cNvSpPr>
          <p:nvPr>
            <p:ph type="sldNum" sz="quarter" idx="5"/>
          </p:nvPr>
        </p:nvSpPr>
        <p:spPr/>
        <p:txBody>
          <a:bodyPr/>
          <a:lstStyle/>
          <a:p>
            <a:fld id="{CD16E17E-319C-4FEB-9B85-D9D9825C1C9A}" type="slidenum">
              <a:rPr lang="en-US" smtClean="0"/>
              <a:pPr/>
              <a:t>16</a:t>
            </a:fld>
            <a:endParaRPr lang="en-US" dirty="0"/>
          </a:p>
        </p:txBody>
      </p:sp>
    </p:spTree>
    <p:extLst>
      <p:ext uri="{BB962C8B-B14F-4D97-AF65-F5344CB8AC3E}">
        <p14:creationId xmlns:p14="http://schemas.microsoft.com/office/powerpoint/2010/main" val="288509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17</a:t>
            </a:fld>
            <a:endParaRPr lang="en-US" dirty="0"/>
          </a:p>
        </p:txBody>
      </p:sp>
    </p:spTree>
    <p:extLst>
      <p:ext uri="{BB962C8B-B14F-4D97-AF65-F5344CB8AC3E}">
        <p14:creationId xmlns:p14="http://schemas.microsoft.com/office/powerpoint/2010/main" val="228910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This is the bottom section of the invoice form. This is the last section before certifying and submitting your invoice.</a:t>
            </a:r>
          </a:p>
          <a:p>
            <a:endParaRPr lang="en-US" dirty="0"/>
          </a:p>
          <a:p>
            <a:r>
              <a:rPr lang="en-US" dirty="0"/>
              <a:t>The person preparing the report and the Authorized Financial Officer must be two separate people. We cannot accept your invoice if the same person is listed in both sections or if a section is left blank. If this occurs, we will send your invoice back to you for corrections. Please make sure that all green sections are completed. </a:t>
            </a:r>
          </a:p>
          <a:p>
            <a:endParaRPr lang="en-US" dirty="0"/>
          </a:p>
          <a:p>
            <a:r>
              <a:rPr lang="en-US" dirty="0"/>
              <a:t>Please also note: the Authorized Financial Officer cannot also be your Project Director. (This is for checks and balances)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invoice is filled out, the Person Preparing the Report must electronically sign the invoice by filling in their name and contact information as well as the date, before the Authorized Financial Officer completes their review and certifies the invoice.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 Authorized Financial Officer, after reviewing the invoice, must fill in their info and initial the square box at the bottom of the invoice to certify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sz="1200" b="0" dirty="0">
                <a:solidFill>
                  <a:prstClr val="black"/>
                </a:solidFill>
                <a:latin typeface="Arial" panose="020B0604020202020204" pitchFamily="34" charset="0"/>
                <a:cs typeface="Arial" panose="020B0604020202020204" pitchFamily="34" charset="0"/>
              </a:rPr>
              <a:t>To submit your invoice, t</a:t>
            </a:r>
            <a:r>
              <a:rPr lang="en-US" sz="1200" dirty="0">
                <a:solidFill>
                  <a:prstClr val="black"/>
                </a:solidFill>
                <a:latin typeface="Arial" panose="020B0604020202020204" pitchFamily="34" charset="0"/>
                <a:cs typeface="Arial" panose="020B0604020202020204" pitchFamily="34" charset="0"/>
              </a:rPr>
              <a:t>he Authorized Financial Officer must send an email to the Mobile Probation Service Centers inbox at  </a:t>
            </a:r>
            <a:r>
              <a:rPr lang="en-US" sz="1200" dirty="0">
                <a:solidFill>
                  <a:prstClr val="black"/>
                </a:solidFill>
                <a:latin typeface="Arial" panose="020B0604020202020204" pitchFamily="34" charset="0"/>
                <a:cs typeface="Arial" panose="020B0604020202020204" pitchFamily="34" charset="0"/>
                <a:hlinkClick r:id="rId3"/>
              </a:rPr>
              <a:t>MobileProbation@bscc.ca.gov</a:t>
            </a:r>
            <a:r>
              <a:rPr lang="en-US" sz="1200" dirty="0">
                <a:solidFill>
                  <a:prstClr val="black"/>
                </a:solidFill>
                <a:latin typeface="Arial" panose="020B0604020202020204" pitchFamily="34" charset="0"/>
                <a:cs typeface="Arial" panose="020B0604020202020204" pitchFamily="34" charset="0"/>
              </a:rPr>
              <a:t> stating that the invoice is complete and ready for BSCC review.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6E17E-319C-4FEB-9B85-D9D9825C1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2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Poll #4: </a:t>
            </a:r>
          </a:p>
          <a:p>
            <a:r>
              <a:rPr lang="en-US" dirty="0"/>
              <a:t>Can the “Authorized Officer” also be the person listed as the “Person Preparing Report”?</a:t>
            </a:r>
          </a:p>
          <a:p>
            <a:endParaRPr lang="en-US" dirty="0"/>
          </a:p>
          <a:p>
            <a:r>
              <a:rPr lang="en-US" dirty="0"/>
              <a:t>	Yes / No</a:t>
            </a:r>
          </a:p>
          <a:p>
            <a:endParaRPr lang="en-US" dirty="0"/>
          </a:p>
          <a:p>
            <a:r>
              <a:rPr lang="en-US" dirty="0">
                <a:highlight>
                  <a:srgbClr val="FFFF00"/>
                </a:highlight>
              </a:rPr>
              <a:t>Poll #5:</a:t>
            </a:r>
          </a:p>
          <a:p>
            <a:r>
              <a:rPr lang="en-US" dirty="0">
                <a:highlight>
                  <a:srgbClr val="FFFF00"/>
                </a:highlight>
              </a:rPr>
              <a:t>How do you submit your invoice?</a:t>
            </a:r>
          </a:p>
          <a:p>
            <a:pPr marL="228600" indent="-228600">
              <a:buAutoNum type="alphaLcParenR"/>
            </a:pPr>
            <a:r>
              <a:rPr lang="en-US" dirty="0">
                <a:highlight>
                  <a:srgbClr val="FFFF00"/>
                </a:highlight>
              </a:rPr>
              <a:t>Fill it out on OneDrive and leave it alone</a:t>
            </a:r>
          </a:p>
          <a:p>
            <a:pPr marL="228600" indent="-228600">
              <a:buAutoNum type="alphaLcParenR"/>
            </a:pPr>
            <a:r>
              <a:rPr lang="en-US" dirty="0"/>
              <a:t>Download a copy of your workbook and email it </a:t>
            </a:r>
          </a:p>
          <a:p>
            <a:pPr marL="228600" indent="-228600">
              <a:buAutoNum type="alphaLcParenR"/>
            </a:pPr>
            <a:r>
              <a:rPr lang="en-US" dirty="0"/>
              <a:t>AFO sends an email to the Mobile Probation Service Centers inbox stating </a:t>
            </a:r>
            <a:r>
              <a:rPr lang="en-US" dirty="0">
                <a:highlight>
                  <a:srgbClr val="FFFF00"/>
                </a:highlight>
              </a:rPr>
              <a:t>that the invoice is complete and ready for BSCC review</a:t>
            </a:r>
          </a:p>
        </p:txBody>
      </p:sp>
      <p:sp>
        <p:nvSpPr>
          <p:cNvPr id="4" name="Slide Number Placeholder 3"/>
          <p:cNvSpPr>
            <a:spLocks noGrp="1"/>
          </p:cNvSpPr>
          <p:nvPr>
            <p:ph type="sldNum" sz="quarter" idx="5"/>
          </p:nvPr>
        </p:nvSpPr>
        <p:spPr/>
        <p:txBody>
          <a:bodyPr/>
          <a:lstStyle/>
          <a:p>
            <a:fld id="{CD16E17E-319C-4FEB-9B85-D9D9825C1C9A}" type="slidenum">
              <a:rPr lang="en-US" smtClean="0"/>
              <a:pPr/>
              <a:t>19</a:t>
            </a:fld>
            <a:endParaRPr lang="en-US" dirty="0"/>
          </a:p>
        </p:txBody>
      </p:sp>
    </p:spTree>
    <p:extLst>
      <p:ext uri="{BB962C8B-B14F-4D97-AF65-F5344CB8AC3E}">
        <p14:creationId xmlns:p14="http://schemas.microsoft.com/office/powerpoint/2010/main" val="384805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a:t>
            </a:fld>
            <a:endParaRPr lang="en-US" dirty="0"/>
          </a:p>
        </p:txBody>
      </p:sp>
    </p:spTree>
    <p:extLst>
      <p:ext uri="{BB962C8B-B14F-4D97-AF65-F5344CB8AC3E}">
        <p14:creationId xmlns:p14="http://schemas.microsoft.com/office/powerpoint/2010/main" val="223528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highlight>
                  <a:srgbClr val="FFFF00"/>
                </a:highlight>
              </a:rPr>
              <a:t>Poll #5:</a:t>
            </a:r>
          </a:p>
          <a:p>
            <a:r>
              <a:rPr lang="en-US" dirty="0">
                <a:highlight>
                  <a:srgbClr val="FFFF00"/>
                </a:highlight>
              </a:rPr>
              <a:t>How do you submit your invoice?</a:t>
            </a:r>
          </a:p>
          <a:p>
            <a:pPr marL="228600" indent="-228600">
              <a:buAutoNum type="alphaLcParenR"/>
            </a:pPr>
            <a:r>
              <a:rPr lang="en-US" dirty="0">
                <a:highlight>
                  <a:srgbClr val="FFFF00"/>
                </a:highlight>
              </a:rPr>
              <a:t>Fill it out on OneDrive and leave it alone</a:t>
            </a:r>
          </a:p>
          <a:p>
            <a:pPr marL="228600" indent="-228600">
              <a:buAutoNum type="alphaLcParenR"/>
            </a:pPr>
            <a:r>
              <a:rPr lang="en-US" dirty="0"/>
              <a:t>Download a copy of your workbook and email it </a:t>
            </a:r>
          </a:p>
          <a:p>
            <a:pPr marL="342900" indent="-342900">
              <a:buAutoNum type="alphaUcParenR"/>
            </a:pPr>
            <a:r>
              <a:rPr lang="en-US" dirty="0">
                <a:solidFill>
                  <a:schemeClr val="tx2"/>
                </a:solidFill>
              </a:rPr>
              <a:t>The Authorized Office sends an email to the MPSC inbox starting that the invoice is certified and ready for submission and BSCC Review</a:t>
            </a:r>
          </a:p>
        </p:txBody>
      </p:sp>
      <p:sp>
        <p:nvSpPr>
          <p:cNvPr id="4" name="Slide Number Placeholder 3"/>
          <p:cNvSpPr>
            <a:spLocks noGrp="1"/>
          </p:cNvSpPr>
          <p:nvPr>
            <p:ph type="sldNum" sz="quarter" idx="5"/>
          </p:nvPr>
        </p:nvSpPr>
        <p:spPr/>
        <p:txBody>
          <a:bodyPr/>
          <a:lstStyle/>
          <a:p>
            <a:fld id="{CD16E17E-319C-4FEB-9B85-D9D9825C1C9A}" type="slidenum">
              <a:rPr lang="en-US" smtClean="0"/>
              <a:pPr/>
              <a:t>20</a:t>
            </a:fld>
            <a:endParaRPr lang="en-US" dirty="0"/>
          </a:p>
        </p:txBody>
      </p:sp>
    </p:spTree>
    <p:extLst>
      <p:ext uri="{BB962C8B-B14F-4D97-AF65-F5344CB8AC3E}">
        <p14:creationId xmlns:p14="http://schemas.microsoft.com/office/powerpoint/2010/main" val="149430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email you can send any questions or issues to as you begin working on your invoices and reports. We check it regularly and will always get back to you as quickly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before moving on??</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21</a:t>
            </a:fld>
            <a:endParaRPr lang="en-US" dirty="0"/>
          </a:p>
        </p:txBody>
      </p:sp>
    </p:spTree>
    <p:extLst>
      <p:ext uri="{BB962C8B-B14F-4D97-AF65-F5344CB8AC3E}">
        <p14:creationId xmlns:p14="http://schemas.microsoft.com/office/powerpoint/2010/main" val="131882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A couple of things about budget modifications:</a:t>
            </a:r>
          </a:p>
          <a:p>
            <a:endParaRPr lang="en-US" dirty="0"/>
          </a:p>
          <a:p>
            <a:pPr marL="285750" indent="-285750">
              <a:buFont typeface="Arial" panose="020B0604020202020204" pitchFamily="34" charset="0"/>
              <a:buChar char="•"/>
            </a:pPr>
            <a:r>
              <a:rPr lang="en-US" sz="1200" dirty="0"/>
              <a:t>A budget modification does not change the Grant Award amount or the grant cycle. </a:t>
            </a:r>
          </a:p>
          <a:p>
            <a:pPr marL="285750" indent="-285750">
              <a:buFont typeface="Arial" panose="020B0604020202020204" pitchFamily="34" charset="0"/>
              <a:buChar char="•"/>
            </a:pPr>
            <a:r>
              <a:rPr lang="en-US" sz="1200" dirty="0"/>
              <a:t>It is the grantee’s responsibility to obtain prior approval from the Field Representative for budget and program modifications before submitting the formal request.</a:t>
            </a:r>
          </a:p>
          <a:p>
            <a:pPr marL="285750" indent="-285750">
              <a:buFont typeface="Arial" panose="020B0604020202020204" pitchFamily="34" charset="0"/>
              <a:buChar char="•"/>
            </a:pPr>
            <a:r>
              <a:rPr lang="en-US" sz="1200" dirty="0"/>
              <a:t>Once the Field Representative pre-approves the need for a modification, the grantee may submit a formal Modification Request Form.</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22</a:t>
            </a:fld>
            <a:endParaRPr lang="en-US" dirty="0"/>
          </a:p>
        </p:txBody>
      </p:sp>
    </p:spTree>
    <p:extLst>
      <p:ext uri="{BB962C8B-B14F-4D97-AF65-F5344CB8AC3E}">
        <p14:creationId xmlns:p14="http://schemas.microsoft.com/office/powerpoint/2010/main" val="304324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beginning your modification, please mark an “X” to indicate which type of budget modification you will be completing.  Select the Line-Item change option if you are modifying narrative details within a line item and not reallocating funds from one line item to another.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Budget Modification if you are modifying line items dollar amounts by moving funds from one line-item to another.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third option for “Project Income Allocation” but this grant does not allow for project income so this will not apply to our Mobile Probation Grantees.</a:t>
            </a:r>
          </a:p>
        </p:txBody>
      </p:sp>
      <p:sp>
        <p:nvSpPr>
          <p:cNvPr id="4" name="Slide Number Placeholder 3"/>
          <p:cNvSpPr>
            <a:spLocks noGrp="1"/>
          </p:cNvSpPr>
          <p:nvPr>
            <p:ph type="sldNum" sz="quarter" idx="5"/>
          </p:nvPr>
        </p:nvSpPr>
        <p:spPr/>
        <p:txBody>
          <a:bodyPr/>
          <a:lstStyle/>
          <a:p>
            <a:fld id="{CD16E17E-319C-4FEB-9B85-D9D9825C1C9A}" type="slidenum">
              <a:rPr lang="en-US" smtClean="0"/>
              <a:pPr/>
              <a:t>23</a:t>
            </a:fld>
            <a:endParaRPr lang="en-US" dirty="0"/>
          </a:p>
        </p:txBody>
      </p:sp>
    </p:spTree>
    <p:extLst>
      <p:ext uri="{BB962C8B-B14F-4D97-AF65-F5344CB8AC3E}">
        <p14:creationId xmlns:p14="http://schemas.microsoft.com/office/powerpoint/2010/main" val="2627332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Much like the invoice worksheet, only the colored cells are editable. For budget mods, the cells are yellow.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fill in all yellow fields including which invoice you’d like the modification to take effect.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moving funds from one line-item to another, you will enter the amounts in the “Changes” section. Please note: If you try to move more funds out of a line-item than what is remaining in your available budget, you will get an error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changes are made, you want to make sure that the Total is zeroed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only requesting a line-item change, the “Changes” section may be left blank.</a:t>
            </a:r>
          </a:p>
        </p:txBody>
      </p:sp>
      <p:sp>
        <p:nvSpPr>
          <p:cNvPr id="4" name="Slide Number Placeholder 3"/>
          <p:cNvSpPr>
            <a:spLocks noGrp="1"/>
          </p:cNvSpPr>
          <p:nvPr>
            <p:ph type="sldNum" sz="quarter" idx="5"/>
          </p:nvPr>
        </p:nvSpPr>
        <p:spPr/>
        <p:txBody>
          <a:bodyPr/>
          <a:lstStyle/>
          <a:p>
            <a:fld id="{CD16E17E-319C-4FEB-9B85-D9D9825C1C9A}" type="slidenum">
              <a:rPr lang="en-US" smtClean="0"/>
              <a:pPr/>
              <a:t>24</a:t>
            </a:fld>
            <a:endParaRPr lang="en-US" dirty="0"/>
          </a:p>
        </p:txBody>
      </p:sp>
    </p:spTree>
    <p:extLst>
      <p:ext uri="{BB962C8B-B14F-4D97-AF65-F5344CB8AC3E}">
        <p14:creationId xmlns:p14="http://schemas.microsoft.com/office/powerpoint/2010/main" val="314670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justification section should be filled out to support any changes you are making to your budget. Be sure to add narrative detail to the appropriate line-item.  Once the modification request has been reviewed and approved, I will email you to let you know and your workbook will be updated on OneDrive.</a:t>
            </a:r>
          </a:p>
        </p:txBody>
      </p:sp>
      <p:sp>
        <p:nvSpPr>
          <p:cNvPr id="4" name="Slide Number Placeholder 3"/>
          <p:cNvSpPr>
            <a:spLocks noGrp="1"/>
          </p:cNvSpPr>
          <p:nvPr>
            <p:ph type="sldNum" sz="quarter" idx="5"/>
          </p:nvPr>
        </p:nvSpPr>
        <p:spPr/>
        <p:txBody>
          <a:bodyPr/>
          <a:lstStyle/>
          <a:p>
            <a:fld id="{CD16E17E-319C-4FEB-9B85-D9D9825C1C9A}" type="slidenum">
              <a:rPr lang="en-US" smtClean="0"/>
              <a:pPr/>
              <a:t>25</a:t>
            </a:fld>
            <a:endParaRPr lang="en-US" dirty="0"/>
          </a:p>
        </p:txBody>
      </p:sp>
    </p:spTree>
    <p:extLst>
      <p:ext uri="{BB962C8B-B14F-4D97-AF65-F5344CB8AC3E}">
        <p14:creationId xmlns:p14="http://schemas.microsoft.com/office/powerpoint/2010/main" val="3448035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just an example of the level of detail for your justification that we’re looking for. </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26</a:t>
            </a:fld>
            <a:endParaRPr lang="en-US" dirty="0"/>
          </a:p>
        </p:txBody>
      </p:sp>
    </p:spTree>
    <p:extLst>
      <p:ext uri="{BB962C8B-B14F-4D97-AF65-F5344CB8AC3E}">
        <p14:creationId xmlns:p14="http://schemas.microsoft.com/office/powerpoint/2010/main" val="2426880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27</a:t>
            </a:fld>
            <a:endParaRPr lang="en-US" dirty="0"/>
          </a:p>
        </p:txBody>
      </p:sp>
    </p:spTree>
    <p:extLst>
      <p:ext uri="{BB962C8B-B14F-4D97-AF65-F5344CB8AC3E}">
        <p14:creationId xmlns:p14="http://schemas.microsoft.com/office/powerpoint/2010/main" val="4192374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desk review is an assessment of the fiscal components of a grant project funded through a BSCC RFA or RFP process. Fiscal desk reviews are completed by Program Analysts and upon completion of a fiscal desk review, the Grantee will be notified of the outcome. In the event a fiscal desk review identifies a concern, the Field Representative and Manager will be informed and will provide direction for resolution. The record of each outcome will be filed in the grant project file.</a:t>
            </a:r>
          </a:p>
          <a:p>
            <a:endParaRPr lang="en-US" dirty="0"/>
          </a:p>
          <a:p>
            <a:r>
              <a:rPr lang="en-US" dirty="0"/>
              <a:t>It’s important to note that the Desk Review is separate from the Financial Invoice. Grantees must complete </a:t>
            </a:r>
            <a:r>
              <a:rPr lang="en-US" u="sng" dirty="0"/>
              <a:t>both</a:t>
            </a:r>
            <a:r>
              <a:rPr lang="en-US" dirty="0"/>
              <a:t> the Desk Review Packet and the Financial Invoice when requested. You will not need to submit supporting documentation with every invoice, but it’s important to keep all supporting docs readily available in the event that BSCC requests it. You will be notified in advance when a Desk Review is wit an invoice.</a:t>
            </a:r>
          </a:p>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28</a:t>
            </a:fld>
            <a:endParaRPr lang="en-US" dirty="0"/>
          </a:p>
        </p:txBody>
      </p:sp>
    </p:spTree>
    <p:extLst>
      <p:ext uri="{BB962C8B-B14F-4D97-AF65-F5344CB8AC3E}">
        <p14:creationId xmlns:p14="http://schemas.microsoft.com/office/powerpoint/2010/main" val="2214602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putting together your Supporting Documentation Packet to submit for your Desk Review, you’ll first want to start by gathering all project related receipts for each reimbursable expense claimed on the invoice in which you are completing the desk review for. You will need to label all documents that you are submitting with the Budget line item name and document number. For Example, Services &amp; Supplies Document #1, Services and Supplies Document #2, etc. Handwritten labels your supporting docs are fine.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expenses that are incurred and paid for by the grantee during the grant cycle and before the end date of the applicable invoicing period are eligible expenses. It is important to note that his means the dates on all supporting documents must fall between grant start date and the end date of the applicable reporting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information regarding Supporting Documentation can be found in the BSCC Grant Administration Guide on our website.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29</a:t>
            </a:fld>
            <a:endParaRPr lang="en-US" dirty="0"/>
          </a:p>
        </p:txBody>
      </p:sp>
    </p:spTree>
    <p:extLst>
      <p:ext uri="{BB962C8B-B14F-4D97-AF65-F5344CB8AC3E}">
        <p14:creationId xmlns:p14="http://schemas.microsoft.com/office/powerpoint/2010/main" val="308226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Your project’s invoice workbooks will be housed on OneDrive in a file dedicated to your department. Hosting the workbooks on OneDrive is a secure method of providing you with continuous access to your updated workbook.</a:t>
            </a:r>
          </a:p>
          <a:p>
            <a:endParaRPr lang="en-US" dirty="0"/>
          </a:p>
          <a:p>
            <a:r>
              <a:rPr lang="en-US" dirty="0"/>
              <a:t>You do NOT have to have a log in or create an account. I will be emailing each of you a link to your OneDrive folder within the next few days. Everyone listed on your contact sheet will have access to the folder so it’s important that you have any changes in staffing, please make to let us know and submit an updated grantee contact information sheet. This will help us maintain proper access folder.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6E17E-319C-4FEB-9B85-D9D9825C1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906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the Grantee Invoice Supporting Documentation Checklist looks like. This checklist must be included with each supporting documentation packet you submitted.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the line items listed on the checklist are the same ones listed in your budgets and your invoices.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top of the form, you will need to enter your department’s name, which invoice number and reporting period you’re providing supporting documentation for. You’ll then complete the table as it relates to the invoice, filling in whichever line items are applicable.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will list the amount claimed on each line item and the name of the attached supporting document provided for each category.</a:t>
            </a:r>
          </a:p>
        </p:txBody>
      </p:sp>
      <p:sp>
        <p:nvSpPr>
          <p:cNvPr id="4" name="Slide Number Placeholder 3"/>
          <p:cNvSpPr>
            <a:spLocks noGrp="1"/>
          </p:cNvSpPr>
          <p:nvPr>
            <p:ph type="sldNum" sz="quarter" idx="5"/>
          </p:nvPr>
        </p:nvSpPr>
        <p:spPr/>
        <p:txBody>
          <a:bodyPr/>
          <a:lstStyle/>
          <a:p>
            <a:fld id="{CD16E17E-319C-4FEB-9B85-D9D9825C1C9A}" type="slidenum">
              <a:rPr lang="en-US" smtClean="0"/>
              <a:pPr/>
              <a:t>30</a:t>
            </a:fld>
            <a:endParaRPr lang="en-US" dirty="0"/>
          </a:p>
        </p:txBody>
      </p:sp>
    </p:spTree>
    <p:extLst>
      <p:ext uri="{BB962C8B-B14F-4D97-AF65-F5344CB8AC3E}">
        <p14:creationId xmlns:p14="http://schemas.microsoft.com/office/powerpoint/2010/main" val="3712522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assemble your packet, please ensure that all supporting documents are accurately labeled and that they match the amount listed on the checklist.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all supporting documents are labeled and accurately matched to the invoice, the Authorized Financial Officer must sign the bottom of the checklist.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checklist will be the face page for the Desk Review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scan all of your documents into a single PDF file and email either email it to mobile probation inbox or you can upload it to your OneDrive folder if the file is too large to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this is a lot of information, but we can always provide additional guidance and assistance when the time comes for you to submit your desk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31</a:t>
            </a:fld>
            <a:endParaRPr lang="en-US" dirty="0"/>
          </a:p>
        </p:txBody>
      </p:sp>
    </p:spTree>
    <p:extLst>
      <p:ext uri="{BB962C8B-B14F-4D97-AF65-F5344CB8AC3E}">
        <p14:creationId xmlns:p14="http://schemas.microsoft.com/office/powerpoint/2010/main" val="2465253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32</a:t>
            </a:fld>
            <a:endParaRPr lang="en-US" dirty="0"/>
          </a:p>
        </p:txBody>
      </p:sp>
    </p:spTree>
    <p:extLst>
      <p:ext uri="{BB962C8B-B14F-4D97-AF65-F5344CB8AC3E}">
        <p14:creationId xmlns:p14="http://schemas.microsoft.com/office/powerpoint/2010/main" val="164140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33</a:t>
            </a:fld>
            <a:endParaRPr lang="en-US" dirty="0"/>
          </a:p>
        </p:txBody>
      </p:sp>
    </p:spTree>
    <p:extLst>
      <p:ext uri="{BB962C8B-B14F-4D97-AF65-F5344CB8AC3E}">
        <p14:creationId xmlns:p14="http://schemas.microsoft.com/office/powerpoint/2010/main" val="2139860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34</a:t>
            </a:fld>
            <a:endParaRPr lang="en-US" dirty="0"/>
          </a:p>
        </p:txBody>
      </p:sp>
    </p:spTree>
    <p:extLst>
      <p:ext uri="{BB962C8B-B14F-4D97-AF65-F5344CB8AC3E}">
        <p14:creationId xmlns:p14="http://schemas.microsoft.com/office/powerpoint/2010/main" val="372821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are emailed the link for OneDrive it will look something like this, with a blue box on the bottom giving you the option to open.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click on it for the first time, it will require you to enter your email and then it will send you a passcode. You will need to enter the code the first time you try to get in, but it should not require again it after the initial log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the email in a safe place, since it is your link to the workbook, but I can also send it again if needed. You can ONLY access it through the email sent directly to you. The link will NOT work for someone with a different email if you forward your shared file email to them.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6E17E-319C-4FEB-9B85-D9D9825C1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Once you have clicked the link and gained access – you will see a screen that looks like this.  Here is where you will find your invoice workbook as well as your annual progress report template.</a:t>
            </a:r>
          </a:p>
          <a:p>
            <a:endParaRPr lang="en-US" dirty="0"/>
          </a:p>
          <a:p>
            <a:r>
              <a:rPr lang="en-US" dirty="0"/>
              <a:t>Because of version control issues, please do not download the invoice workbook to your local drive and reupload it to the folder to submit your invoice. Since invoices are housed in OneDrive, every change that you make within the workbook is automatically saved. There’s no need to download it or save it locally on your computer. </a:t>
            </a:r>
          </a:p>
        </p:txBody>
      </p:sp>
      <p:sp>
        <p:nvSpPr>
          <p:cNvPr id="4" name="Slide Number Placeholder 3"/>
          <p:cNvSpPr>
            <a:spLocks noGrp="1"/>
          </p:cNvSpPr>
          <p:nvPr>
            <p:ph type="sldNum" sz="quarter" idx="5"/>
          </p:nvPr>
        </p:nvSpPr>
        <p:spPr/>
        <p:txBody>
          <a:bodyPr/>
          <a:lstStyle/>
          <a:p>
            <a:fld id="{CD16E17E-319C-4FEB-9B85-D9D9825C1C9A}" type="slidenum">
              <a:rPr lang="en-US" smtClean="0"/>
              <a:pPr/>
              <a:t>5</a:t>
            </a:fld>
            <a:endParaRPr lang="en-US" dirty="0"/>
          </a:p>
        </p:txBody>
      </p:sp>
    </p:spTree>
    <p:extLst>
      <p:ext uri="{BB962C8B-B14F-4D97-AF65-F5344CB8AC3E}">
        <p14:creationId xmlns:p14="http://schemas.microsoft.com/office/powerpoint/2010/main" val="123735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Once the invoice is open, you will see something like this. It will include tabs for each quarterly invoice for the entire grant period. The workbook will also include a budget modification tab, a project budget narrative that outlines your project’s specific narrative submitted with your application, a tab for invoice due dates and the last one includes instructions. </a:t>
            </a:r>
          </a:p>
          <a:p>
            <a:endParaRPr lang="en-US" dirty="0"/>
          </a:p>
          <a:p>
            <a:r>
              <a:rPr lang="en-US" dirty="0"/>
              <a:t>The project budget narrative tab will always be located right next to the invoice that is due. This will allow for easy reference when completing your invoice.</a:t>
            </a:r>
          </a:p>
        </p:txBody>
      </p:sp>
      <p:sp>
        <p:nvSpPr>
          <p:cNvPr id="4" name="Slide Number Placeholder 3"/>
          <p:cNvSpPr>
            <a:spLocks noGrp="1"/>
          </p:cNvSpPr>
          <p:nvPr>
            <p:ph type="sldNum" sz="quarter" idx="5"/>
          </p:nvPr>
        </p:nvSpPr>
        <p:spPr/>
        <p:txBody>
          <a:bodyPr/>
          <a:lstStyle/>
          <a:p>
            <a:fld id="{CD16E17E-319C-4FEB-9B85-D9D9825C1C9A}" type="slidenum">
              <a:rPr lang="en-US" smtClean="0"/>
              <a:pPr/>
              <a:t>6</a:t>
            </a:fld>
            <a:endParaRPr lang="en-US" dirty="0"/>
          </a:p>
        </p:txBody>
      </p:sp>
    </p:spTree>
    <p:extLst>
      <p:ext uri="{BB962C8B-B14F-4D97-AF65-F5344CB8AC3E}">
        <p14:creationId xmlns:p14="http://schemas.microsoft.com/office/powerpoint/2010/main" val="9416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Drop your answers in the chat - </a:t>
            </a:r>
          </a:p>
          <a:p>
            <a:endParaRPr lang="en-US" dirty="0"/>
          </a:p>
          <a:p>
            <a:r>
              <a:rPr lang="en-US" dirty="0"/>
              <a:t>Poll #1: </a:t>
            </a:r>
          </a:p>
          <a:p>
            <a:r>
              <a:rPr lang="en-US" dirty="0"/>
              <a:t>Invoices are kept: </a:t>
            </a:r>
          </a:p>
          <a:p>
            <a:endParaRPr lang="en-US" dirty="0"/>
          </a:p>
          <a:p>
            <a:r>
              <a:rPr lang="en-US" dirty="0"/>
              <a:t>A) On your desktop</a:t>
            </a:r>
          </a:p>
          <a:p>
            <a:r>
              <a:rPr lang="en-US" dirty="0"/>
              <a:t>B) On OneDrive </a:t>
            </a:r>
          </a:p>
          <a:p>
            <a:r>
              <a:rPr lang="en-US" dirty="0"/>
              <a:t>C) In an email </a:t>
            </a:r>
          </a:p>
        </p:txBody>
      </p:sp>
      <p:sp>
        <p:nvSpPr>
          <p:cNvPr id="4" name="Slide Number Placeholder 3"/>
          <p:cNvSpPr>
            <a:spLocks noGrp="1"/>
          </p:cNvSpPr>
          <p:nvPr>
            <p:ph type="sldNum" sz="quarter" idx="5"/>
          </p:nvPr>
        </p:nvSpPr>
        <p:spPr/>
        <p:txBody>
          <a:bodyPr/>
          <a:lstStyle/>
          <a:p>
            <a:fld id="{CD16E17E-319C-4FEB-9B85-D9D9825C1C9A}" type="slidenum">
              <a:rPr lang="en-US" smtClean="0"/>
              <a:pPr/>
              <a:t>7</a:t>
            </a:fld>
            <a:endParaRPr lang="en-US" dirty="0"/>
          </a:p>
        </p:txBody>
      </p:sp>
    </p:spTree>
    <p:extLst>
      <p:ext uri="{BB962C8B-B14F-4D97-AF65-F5344CB8AC3E}">
        <p14:creationId xmlns:p14="http://schemas.microsoft.com/office/powerpoint/2010/main" val="153475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8</a:t>
            </a:fld>
            <a:endParaRPr lang="en-US" dirty="0"/>
          </a:p>
        </p:txBody>
      </p:sp>
    </p:spTree>
    <p:extLst>
      <p:ext uri="{BB962C8B-B14F-4D97-AF65-F5344CB8AC3E}">
        <p14:creationId xmlns:p14="http://schemas.microsoft.com/office/powerpoint/2010/main" val="62031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6E17E-319C-4FEB-9B85-D9D9825C1C9A}" type="slidenum">
              <a:rPr lang="en-US" smtClean="0"/>
              <a:pPr/>
              <a:t>9</a:t>
            </a:fld>
            <a:endParaRPr lang="en-US" dirty="0"/>
          </a:p>
        </p:txBody>
      </p:sp>
    </p:spTree>
    <p:extLst>
      <p:ext uri="{BB962C8B-B14F-4D97-AF65-F5344CB8AC3E}">
        <p14:creationId xmlns:p14="http://schemas.microsoft.com/office/powerpoint/2010/main" val="423836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0571-2C3D-2D0F-DF30-1F989E08E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A4FAC-F9BF-2488-E946-35AAA20E1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11B9A-EDE0-4188-5C94-797931C9F092}"/>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80E44B18-A16B-681A-B7DA-1A4D0D379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08EA2-E6EB-A287-FCEF-EE651AB14980}"/>
              </a:ext>
            </a:extLst>
          </p:cNvPr>
          <p:cNvSpPr>
            <a:spLocks noGrp="1"/>
          </p:cNvSpPr>
          <p:nvPr>
            <p:ph type="sldNum" sz="quarter" idx="12"/>
          </p:nvPr>
        </p:nvSpPr>
        <p:spPr/>
        <p:txBody>
          <a:bodyPr/>
          <a:lstStyle/>
          <a:p>
            <a:fld id="{43E7FA86-EBE6-488E-9CB9-A618B3B5E7DF}" type="slidenum">
              <a:rPr lang="en-US" smtClean="0"/>
              <a:t>‹#›</a:t>
            </a:fld>
            <a:endParaRPr lang="en-US"/>
          </a:p>
        </p:txBody>
      </p:sp>
      <p:pic>
        <p:nvPicPr>
          <p:cNvPr id="7" name="Picture 3">
            <a:extLst>
              <a:ext uri="{FF2B5EF4-FFF2-40B4-BE49-F238E27FC236}">
                <a16:creationId xmlns:a16="http://schemas.microsoft.com/office/drawing/2014/main" id="{5FA5F7D5-CB7E-7551-294F-F2A491889984}"/>
              </a:ext>
            </a:extLst>
          </p:cNvPr>
          <p:cNvPicPr>
            <a:picLocks noChangeAspect="1" noChangeArrowheads="1"/>
          </p:cNvPicPr>
          <p:nvPr userDrawn="1"/>
        </p:nvPicPr>
        <p:blipFill>
          <a:blip r:embed="rId2" cstate="print"/>
          <a:srcRect/>
          <a:stretch>
            <a:fillRect/>
          </a:stretch>
        </p:blipFill>
        <p:spPr bwMode="auto">
          <a:xfrm>
            <a:off x="3035808" y="6400803"/>
            <a:ext cx="6096000" cy="463883"/>
          </a:xfrm>
          <a:prstGeom prst="rect">
            <a:avLst/>
          </a:prstGeom>
          <a:noFill/>
          <a:ln w="9525">
            <a:noFill/>
            <a:miter lim="800000"/>
            <a:headEnd/>
            <a:tailEnd/>
          </a:ln>
          <a:effectLst/>
        </p:spPr>
      </p:pic>
      <p:pic>
        <p:nvPicPr>
          <p:cNvPr id="8" name="Picture 7" descr="newest logo medium.png">
            <a:extLst>
              <a:ext uri="{FF2B5EF4-FFF2-40B4-BE49-F238E27FC236}">
                <a16:creationId xmlns:a16="http://schemas.microsoft.com/office/drawing/2014/main" id="{AD3F3911-826E-0D0B-BDB6-FF74E01EFDFF}"/>
              </a:ext>
            </a:extLst>
          </p:cNvPr>
          <p:cNvPicPr>
            <a:picLocks noChangeAspect="1"/>
          </p:cNvPicPr>
          <p:nvPr userDrawn="1"/>
        </p:nvPicPr>
        <p:blipFill>
          <a:blip r:embed="rId3" cstate="print"/>
          <a:stretch>
            <a:fillRect/>
          </a:stretch>
        </p:blipFill>
        <p:spPr>
          <a:xfrm>
            <a:off x="2438400" y="732109"/>
            <a:ext cx="7315200" cy="1163920"/>
          </a:xfrm>
          <a:prstGeom prst="rect">
            <a:avLst/>
          </a:prstGeom>
        </p:spPr>
      </p:pic>
    </p:spTree>
    <p:extLst>
      <p:ext uri="{BB962C8B-B14F-4D97-AF65-F5344CB8AC3E}">
        <p14:creationId xmlns:p14="http://schemas.microsoft.com/office/powerpoint/2010/main" val="26853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F27C-2685-1DBA-07CA-425187F083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0B0A8D-EC76-561C-A134-5BE74A8BE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66CEF-72D6-B8E9-3CDE-9DEB112F6272}"/>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DD8FA32C-E7BF-45F0-96F4-96C10B26B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18CCA-5215-8357-65E8-B0D0CBD64A0B}"/>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214248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CFA43-14D5-72CF-9B35-BB9A0B5FE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966602-EACE-16E6-39D9-58F6E08D8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8F98A-7BE2-54D3-C772-05C111CA1BF0}"/>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7FF8BAF0-CB3E-6966-A14E-E150A72B4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4D8F8-9718-1C7E-905A-15C863A52D31}"/>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399749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112776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914400" y="3276600"/>
            <a:ext cx="112776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10119360" y="6263643"/>
            <a:ext cx="1828800" cy="454553"/>
          </a:xfrm>
          <a:prstGeom prst="rect">
            <a:avLst/>
          </a:prstGeom>
          <a:noFill/>
          <a:ln w="9525">
            <a:noFill/>
            <a:miter lim="800000"/>
            <a:headEnd/>
            <a:tailEnd/>
          </a:ln>
          <a:effectLst/>
        </p:spPr>
      </p:pic>
    </p:spTree>
    <p:extLst>
      <p:ext uri="{BB962C8B-B14F-4D97-AF65-F5344CB8AC3E}">
        <p14:creationId xmlns:p14="http://schemas.microsoft.com/office/powerpoint/2010/main" val="27784098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508000" y="4724400"/>
            <a:ext cx="112776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508000" y="3352800"/>
            <a:ext cx="112776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3035808" y="6400803"/>
            <a:ext cx="6096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2438400" y="732109"/>
            <a:ext cx="7315200" cy="1163920"/>
          </a:xfrm>
          <a:prstGeom prst="rect">
            <a:avLst/>
          </a:prstGeom>
        </p:spPr>
      </p:pic>
    </p:spTree>
    <p:extLst>
      <p:ext uri="{BB962C8B-B14F-4D97-AF65-F5344CB8AC3E}">
        <p14:creationId xmlns:p14="http://schemas.microsoft.com/office/powerpoint/2010/main" val="25269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112776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914400" y="3276600"/>
            <a:ext cx="112776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385937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0" y="1600200"/>
            <a:ext cx="1016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5689600" y="2438400"/>
            <a:ext cx="65024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930400" y="2438400"/>
            <a:ext cx="37592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12842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0400" y="1676400"/>
            <a:ext cx="99568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5689600" y="2514600"/>
            <a:ext cx="64008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930400" y="2514600"/>
            <a:ext cx="37592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10119360" y="6263643"/>
            <a:ext cx="1828800" cy="454553"/>
          </a:xfrm>
          <a:prstGeom prst="rect">
            <a:avLst/>
          </a:prstGeom>
          <a:noFill/>
          <a:ln w="9525">
            <a:noFill/>
            <a:miter lim="800000"/>
            <a:headEnd/>
            <a:tailEnd/>
          </a:ln>
          <a:effectLst/>
        </p:spPr>
      </p:pic>
    </p:spTree>
    <p:extLst>
      <p:ext uri="{BB962C8B-B14F-4D97-AF65-F5344CB8AC3E}">
        <p14:creationId xmlns:p14="http://schemas.microsoft.com/office/powerpoint/2010/main" val="10035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144F-A2B8-A3E3-11F0-3FA5C2A82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94B51-2C44-6560-9BC1-1C2CAB28A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57A1B-8B9E-0CC7-F08F-A8C77A46DC5F}"/>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DE181B74-B28C-0797-A02F-913C0D5E6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FE3D7-5036-D624-11CC-A5110C8B1CFD}"/>
              </a:ext>
            </a:extLst>
          </p:cNvPr>
          <p:cNvSpPr>
            <a:spLocks noGrp="1"/>
          </p:cNvSpPr>
          <p:nvPr>
            <p:ph type="sldNum" sz="quarter" idx="12"/>
          </p:nvPr>
        </p:nvSpPr>
        <p:spPr/>
        <p:txBody>
          <a:bodyPr/>
          <a:lstStyle/>
          <a:p>
            <a:fld id="{43E7FA86-EBE6-488E-9CB9-A618B3B5E7DF}" type="slidenum">
              <a:rPr lang="en-US" smtClean="0"/>
              <a:t>‹#›</a:t>
            </a:fld>
            <a:endParaRPr lang="en-US"/>
          </a:p>
        </p:txBody>
      </p:sp>
      <p:pic>
        <p:nvPicPr>
          <p:cNvPr id="7" name="Picture 8">
            <a:extLst>
              <a:ext uri="{FF2B5EF4-FFF2-40B4-BE49-F238E27FC236}">
                <a16:creationId xmlns:a16="http://schemas.microsoft.com/office/drawing/2014/main" id="{450F73AB-E143-3445-795C-32E3EB1CFB34}"/>
              </a:ext>
            </a:extLst>
          </p:cNvPr>
          <p:cNvPicPr>
            <a:picLocks noChangeAspect="1" noChangeArrowheads="1"/>
          </p:cNvPicPr>
          <p:nvPr userDrawn="1"/>
        </p:nvPicPr>
        <p:blipFill>
          <a:blip r:embed="rId2"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35509327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E7BC-26DD-E99A-74E6-041C57E73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B6CF4D-DC68-528F-E7EB-6D7314A89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7E152-D4CE-FCBB-B8E8-20D62DFB929A}"/>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415976C0-D30D-A8FC-E0ED-412C5614D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568A-60CD-DC22-0D66-EC47B275F469}"/>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240878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E57A-0077-0499-3CB6-0787039A0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8327A-A949-1269-F02F-B20086E80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7D0D75-14F9-2904-580A-3DA5F6E2F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2EEAA-4762-9D6A-5297-2E892ED6CB4E}"/>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6" name="Footer Placeholder 5">
            <a:extLst>
              <a:ext uri="{FF2B5EF4-FFF2-40B4-BE49-F238E27FC236}">
                <a16:creationId xmlns:a16="http://schemas.microsoft.com/office/drawing/2014/main" id="{5826D7F3-1143-8685-4D6F-A4CE67F2C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9FEE1-2F01-2568-DDA5-05DEB514EB16}"/>
              </a:ext>
            </a:extLst>
          </p:cNvPr>
          <p:cNvSpPr>
            <a:spLocks noGrp="1"/>
          </p:cNvSpPr>
          <p:nvPr>
            <p:ph type="sldNum" sz="quarter" idx="12"/>
          </p:nvPr>
        </p:nvSpPr>
        <p:spPr/>
        <p:txBody>
          <a:bodyPr/>
          <a:lstStyle/>
          <a:p>
            <a:fld id="{43E7FA86-EBE6-488E-9CB9-A618B3B5E7DF}" type="slidenum">
              <a:rPr lang="en-US" smtClean="0"/>
              <a:t>‹#›</a:t>
            </a:fld>
            <a:endParaRPr lang="en-US"/>
          </a:p>
        </p:txBody>
      </p:sp>
      <p:pic>
        <p:nvPicPr>
          <p:cNvPr id="8" name="Picture 8">
            <a:extLst>
              <a:ext uri="{FF2B5EF4-FFF2-40B4-BE49-F238E27FC236}">
                <a16:creationId xmlns:a16="http://schemas.microsoft.com/office/drawing/2014/main" id="{9D13E0C7-554D-510C-F870-9402A1EA3354}"/>
              </a:ext>
            </a:extLst>
          </p:cNvPr>
          <p:cNvPicPr>
            <a:picLocks noChangeAspect="1" noChangeArrowheads="1"/>
          </p:cNvPicPr>
          <p:nvPr userDrawn="1"/>
        </p:nvPicPr>
        <p:blipFill>
          <a:blip r:embed="rId2"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105739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8BEA-45B1-1CD4-EA01-4560E1CB4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AEDA5E-8F64-10D3-4D7E-908CB7F67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D96BBE-027D-6DB3-A655-53ADABFCA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5ED959-B9F6-EF91-DC86-BFBB1E256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873509-62F6-D54C-5997-4739DFE42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E3031-66BC-42D8-8C48-C3354643BE00}"/>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8" name="Footer Placeholder 7">
            <a:extLst>
              <a:ext uri="{FF2B5EF4-FFF2-40B4-BE49-F238E27FC236}">
                <a16:creationId xmlns:a16="http://schemas.microsoft.com/office/drawing/2014/main" id="{F1ABDFE3-27DB-F034-DFC5-A937162EB6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5331F5-1C7F-7E81-8F8F-7B0F039F8D75}"/>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267787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8F40-2978-166F-05E8-6393E7C8D8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E73E6-AA34-072F-8A49-EB960041B061}"/>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4" name="Footer Placeholder 3">
            <a:extLst>
              <a:ext uri="{FF2B5EF4-FFF2-40B4-BE49-F238E27FC236}">
                <a16:creationId xmlns:a16="http://schemas.microsoft.com/office/drawing/2014/main" id="{DAF70BFC-8FE5-3B6A-0E2A-D90257D3F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321AC-A363-2DE8-E991-1EC928CF350B}"/>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55375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20A09-77E8-23A8-D74D-E7587A139DAB}"/>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3" name="Footer Placeholder 2">
            <a:extLst>
              <a:ext uri="{FF2B5EF4-FFF2-40B4-BE49-F238E27FC236}">
                <a16:creationId xmlns:a16="http://schemas.microsoft.com/office/drawing/2014/main" id="{50B70B2F-EAA7-26B3-9C3E-ABB269F94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5252D-B4C7-358D-CDA1-F519A9673A07}"/>
              </a:ext>
            </a:extLst>
          </p:cNvPr>
          <p:cNvSpPr>
            <a:spLocks noGrp="1"/>
          </p:cNvSpPr>
          <p:nvPr>
            <p:ph type="sldNum" sz="quarter" idx="12"/>
          </p:nvPr>
        </p:nvSpPr>
        <p:spPr/>
        <p:txBody>
          <a:bodyPr/>
          <a:lstStyle/>
          <a:p>
            <a:fld id="{43E7FA86-EBE6-488E-9CB9-A618B3B5E7DF}" type="slidenum">
              <a:rPr lang="en-US" smtClean="0"/>
              <a:t>‹#›</a:t>
            </a:fld>
            <a:endParaRPr lang="en-US"/>
          </a:p>
        </p:txBody>
      </p:sp>
      <p:pic>
        <p:nvPicPr>
          <p:cNvPr id="5" name="Picture 8">
            <a:extLst>
              <a:ext uri="{FF2B5EF4-FFF2-40B4-BE49-F238E27FC236}">
                <a16:creationId xmlns:a16="http://schemas.microsoft.com/office/drawing/2014/main" id="{E501AF3B-949E-211B-82F6-3DD4E4C5FCF8}"/>
              </a:ext>
            </a:extLst>
          </p:cNvPr>
          <p:cNvPicPr>
            <a:picLocks noChangeAspect="1" noChangeArrowheads="1"/>
          </p:cNvPicPr>
          <p:nvPr userDrawn="1"/>
        </p:nvPicPr>
        <p:blipFill>
          <a:blip r:embed="rId2"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273836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FB62-2B77-2807-0711-5988A8A2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29333-0B99-DA13-3A96-344E31958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621A2D-A505-0AA6-862B-FCCF16F03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8444A-3C71-9B92-9231-86A46CD4CFF5}"/>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6" name="Footer Placeholder 5">
            <a:extLst>
              <a:ext uri="{FF2B5EF4-FFF2-40B4-BE49-F238E27FC236}">
                <a16:creationId xmlns:a16="http://schemas.microsoft.com/office/drawing/2014/main" id="{33141BEA-4F57-8EF4-6EDB-E6C769B1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28C43-C818-C627-5D61-A1DF420B185C}"/>
              </a:ext>
            </a:extLst>
          </p:cNvPr>
          <p:cNvSpPr>
            <a:spLocks noGrp="1"/>
          </p:cNvSpPr>
          <p:nvPr>
            <p:ph type="sldNum" sz="quarter" idx="12"/>
          </p:nvPr>
        </p:nvSpPr>
        <p:spPr/>
        <p:txBody>
          <a:bodyPr/>
          <a:lstStyle/>
          <a:p>
            <a:fld id="{43E7FA86-EBE6-488E-9CB9-A618B3B5E7DF}" type="slidenum">
              <a:rPr lang="en-US" smtClean="0"/>
              <a:t>‹#›</a:t>
            </a:fld>
            <a:endParaRPr lang="en-US"/>
          </a:p>
        </p:txBody>
      </p:sp>
    </p:spTree>
    <p:extLst>
      <p:ext uri="{BB962C8B-B14F-4D97-AF65-F5344CB8AC3E}">
        <p14:creationId xmlns:p14="http://schemas.microsoft.com/office/powerpoint/2010/main" val="354263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8248-46A3-5FA1-BBB3-1FB0D6835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EEDE6-1904-45D8-4296-0908C44EE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C0D4D-F63A-262C-E43C-E97E48B30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C3847-95A7-7FED-3D3C-C094CA8A7AA7}"/>
              </a:ext>
            </a:extLst>
          </p:cNvPr>
          <p:cNvSpPr>
            <a:spLocks noGrp="1"/>
          </p:cNvSpPr>
          <p:nvPr>
            <p:ph type="dt" sz="half" idx="10"/>
          </p:nvPr>
        </p:nvSpPr>
        <p:spPr/>
        <p:txBody>
          <a:bodyPr/>
          <a:lstStyle/>
          <a:p>
            <a:fld id="{18ED945C-70DD-4B6F-9E69-2F97A01D8F0A}" type="datetimeFigureOut">
              <a:rPr lang="en-US" smtClean="0"/>
              <a:t>7/27/2023</a:t>
            </a:fld>
            <a:endParaRPr lang="en-US"/>
          </a:p>
        </p:txBody>
      </p:sp>
      <p:sp>
        <p:nvSpPr>
          <p:cNvPr id="6" name="Footer Placeholder 5">
            <a:extLst>
              <a:ext uri="{FF2B5EF4-FFF2-40B4-BE49-F238E27FC236}">
                <a16:creationId xmlns:a16="http://schemas.microsoft.com/office/drawing/2014/main" id="{7C2A015A-DC81-D651-1B87-FD69C71CC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A1CF0-724F-145B-D76B-6377DC44B463}"/>
              </a:ext>
            </a:extLst>
          </p:cNvPr>
          <p:cNvSpPr>
            <a:spLocks noGrp="1"/>
          </p:cNvSpPr>
          <p:nvPr>
            <p:ph type="sldNum" sz="quarter" idx="12"/>
          </p:nvPr>
        </p:nvSpPr>
        <p:spPr/>
        <p:txBody>
          <a:bodyPr/>
          <a:lstStyle/>
          <a:p>
            <a:fld id="{43E7FA86-EBE6-488E-9CB9-A618B3B5E7DF}" type="slidenum">
              <a:rPr lang="en-US" smtClean="0"/>
              <a:t>‹#›</a:t>
            </a:fld>
            <a:endParaRPr lang="en-US"/>
          </a:p>
        </p:txBody>
      </p:sp>
      <p:pic>
        <p:nvPicPr>
          <p:cNvPr id="8" name="Picture 8">
            <a:extLst>
              <a:ext uri="{FF2B5EF4-FFF2-40B4-BE49-F238E27FC236}">
                <a16:creationId xmlns:a16="http://schemas.microsoft.com/office/drawing/2014/main" id="{DE2BCFE5-AA17-515E-3F82-D725CFF3AEAB}"/>
              </a:ext>
            </a:extLst>
          </p:cNvPr>
          <p:cNvPicPr>
            <a:picLocks noChangeAspect="1" noChangeArrowheads="1"/>
          </p:cNvPicPr>
          <p:nvPr userDrawn="1"/>
        </p:nvPicPr>
        <p:blipFill>
          <a:blip r:embed="rId2" cstate="print"/>
          <a:srcRect/>
          <a:stretch>
            <a:fillRect/>
          </a:stretch>
        </p:blipFill>
        <p:spPr bwMode="auto">
          <a:xfrm>
            <a:off x="10119360" y="6263643"/>
            <a:ext cx="1828800" cy="478267"/>
          </a:xfrm>
          <a:prstGeom prst="rect">
            <a:avLst/>
          </a:prstGeom>
          <a:noFill/>
          <a:ln w="9525">
            <a:noFill/>
            <a:miter lim="800000"/>
            <a:headEnd/>
            <a:tailEnd/>
          </a:ln>
          <a:effectLst/>
        </p:spPr>
      </p:pic>
    </p:spTree>
    <p:extLst>
      <p:ext uri="{BB962C8B-B14F-4D97-AF65-F5344CB8AC3E}">
        <p14:creationId xmlns:p14="http://schemas.microsoft.com/office/powerpoint/2010/main" val="34367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585A8-F916-9221-FFEB-C9E8A1684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F47560-3E28-1EC0-4684-791651539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93800-B148-CCF8-C9E1-6A750CE2C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D945C-70DD-4B6F-9E69-2F97A01D8F0A}" type="datetimeFigureOut">
              <a:rPr lang="en-US" smtClean="0"/>
              <a:t>7/27/2023</a:t>
            </a:fld>
            <a:endParaRPr lang="en-US"/>
          </a:p>
        </p:txBody>
      </p:sp>
      <p:sp>
        <p:nvSpPr>
          <p:cNvPr id="5" name="Footer Placeholder 4">
            <a:extLst>
              <a:ext uri="{FF2B5EF4-FFF2-40B4-BE49-F238E27FC236}">
                <a16:creationId xmlns:a16="http://schemas.microsoft.com/office/drawing/2014/main" id="{2B6FA261-4F96-C649-0E06-03AF07351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7D61AC-6EB2-3993-CC0A-A09999A1D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7FA86-EBE6-488E-9CB9-A618B3B5E7DF}" type="slidenum">
              <a:rPr lang="en-US" smtClean="0"/>
              <a:t>‹#›</a:t>
            </a:fld>
            <a:endParaRPr lang="en-US"/>
          </a:p>
        </p:txBody>
      </p:sp>
    </p:spTree>
    <p:extLst>
      <p:ext uri="{BB962C8B-B14F-4D97-AF65-F5344CB8AC3E}">
        <p14:creationId xmlns:p14="http://schemas.microsoft.com/office/powerpoint/2010/main" val="32942288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61"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tmp"/><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MobileProbation@bscc.ca.gov"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diggita.com/story.php?title=Email_Marketing_ecco_i_trucchi_per_migliorare_linvio_e_non_finire_nello_spam-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54480" y="3429000"/>
            <a:ext cx="9144000" cy="685800"/>
          </a:xfrm>
        </p:spPr>
        <p:txBody>
          <a:bodyPr/>
          <a:lstStyle/>
          <a:p>
            <a:r>
              <a:rPr lang="en-US" altLang="en-US" sz="3200" b="1" dirty="0">
                <a:solidFill>
                  <a:srgbClr val="CC9900"/>
                </a:solidFill>
                <a:ea typeface="ＭＳ Ｐゴシック"/>
              </a:rPr>
              <a:t>Fiscal Responsibilities</a:t>
            </a:r>
            <a:endParaRPr lang="en-US" sz="4800" b="1" dirty="0">
              <a:solidFill>
                <a:srgbClr val="CC9900"/>
              </a:solidFill>
            </a:endParaRPr>
          </a:p>
        </p:txBody>
      </p:sp>
      <p:sp>
        <p:nvSpPr>
          <p:cNvPr id="4" name="Title 1"/>
          <p:cNvSpPr txBox="1">
            <a:spLocks/>
          </p:cNvSpPr>
          <p:nvPr/>
        </p:nvSpPr>
        <p:spPr bwMode="auto">
          <a:xfrm>
            <a:off x="1524000" y="2339978"/>
            <a:ext cx="9144000" cy="1089025"/>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sz="3600" b="1" dirty="0">
                <a:latin typeface="+mj-lt"/>
                <a:cs typeface="Arial" panose="020B0604020202020204" pitchFamily="34" charset="0"/>
              </a:rPr>
              <a:t>Mobile Probation Service Centers Grant</a:t>
            </a:r>
            <a:endParaRPr lang="en-US" altLang="en-US" sz="3600" kern="0" dirty="0">
              <a:latin typeface="+mj-lt"/>
            </a:endParaRPr>
          </a:p>
        </p:txBody>
      </p:sp>
      <p:sp>
        <p:nvSpPr>
          <p:cNvPr id="2" name="TextBox 1">
            <a:extLst>
              <a:ext uri="{FF2B5EF4-FFF2-40B4-BE49-F238E27FC236}">
                <a16:creationId xmlns:a16="http://schemas.microsoft.com/office/drawing/2014/main" id="{060298C7-E15C-4628-9488-4C5E94C49340}"/>
              </a:ext>
            </a:extLst>
          </p:cNvPr>
          <p:cNvSpPr txBox="1"/>
          <p:nvPr/>
        </p:nvSpPr>
        <p:spPr>
          <a:xfrm>
            <a:off x="1524000" y="4343400"/>
            <a:ext cx="9144000" cy="523220"/>
          </a:xfrm>
          <a:prstGeom prst="rect">
            <a:avLst/>
          </a:prstGeom>
          <a:noFill/>
        </p:spPr>
        <p:txBody>
          <a:bodyPr wrap="square" rtlCol="0">
            <a:spAutoFit/>
          </a:bodyPr>
          <a:lstStyle/>
          <a:p>
            <a:pPr algn="ctr"/>
            <a:r>
              <a:rPr lang="en-US" sz="2800" dirty="0">
                <a:solidFill>
                  <a:schemeClr val="tx2">
                    <a:lumMod val="10000"/>
                  </a:schemeClr>
                </a:solidFill>
              </a:rPr>
              <a:t>August 2, 2023</a:t>
            </a:r>
          </a:p>
        </p:txBody>
      </p:sp>
    </p:spTree>
    <p:extLst>
      <p:ext uri="{BB962C8B-B14F-4D97-AF65-F5344CB8AC3E}">
        <p14:creationId xmlns:p14="http://schemas.microsoft.com/office/powerpoint/2010/main" val="14776342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84825-B9C3-4DD8-9415-C117B9B5BA93}"/>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latin typeface="Arial" panose="020B0604020202020204" pitchFamily="34" charset="0"/>
                <a:cs typeface="Arial" panose="020B0604020202020204" pitchFamily="34" charset="0"/>
              </a:rPr>
              <a:t>Financial Invoice - Form BSCC 201</a:t>
            </a:r>
          </a:p>
        </p:txBody>
      </p:sp>
      <p:sp>
        <p:nvSpPr>
          <p:cNvPr id="4" name="Content Placeholder 3">
            <a:extLst>
              <a:ext uri="{FF2B5EF4-FFF2-40B4-BE49-F238E27FC236}">
                <a16:creationId xmlns:a16="http://schemas.microsoft.com/office/drawing/2014/main" id="{4FC84FA7-3E3A-4328-AAAF-139CF1C04AEF}"/>
              </a:ext>
            </a:extLst>
          </p:cNvPr>
          <p:cNvSpPr>
            <a:spLocks noGrp="1"/>
          </p:cNvSpPr>
          <p:nvPr>
            <p:ph idx="1"/>
          </p:nvPr>
        </p:nvSpPr>
        <p:spPr>
          <a:xfrm>
            <a:off x="4581727" y="649480"/>
            <a:ext cx="3025303" cy="5546047"/>
          </a:xfrm>
        </p:spPr>
        <p:txBody>
          <a:bodyPr anchor="ctr">
            <a:normAutofit/>
          </a:bodyPr>
          <a:lstStyle/>
          <a:p>
            <a:r>
              <a:rPr lang="en-US" sz="2000" dirty="0">
                <a:latin typeface="Arial" panose="020B0604020202020204" pitchFamily="34" charset="0"/>
                <a:cs typeface="Arial" panose="020B0604020202020204" pitchFamily="34" charset="0"/>
              </a:rPr>
              <a:t>Invoices need to be completed and submitted on a quarterly basis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Invoice Form is your request for Payment. Once approved, it is sent to Accounting to be processed</a:t>
            </a:r>
          </a:p>
        </p:txBody>
      </p:sp>
      <p:pic>
        <p:nvPicPr>
          <p:cNvPr id="9" name="Picture 8" descr="Graphical user interface, application&#10;&#10;Description automatically generated">
            <a:extLst>
              <a:ext uri="{FF2B5EF4-FFF2-40B4-BE49-F238E27FC236}">
                <a16:creationId xmlns:a16="http://schemas.microsoft.com/office/drawing/2014/main" id="{2D9459F1-9551-BC59-2E64-9D077A2515A6}"/>
              </a:ext>
            </a:extLst>
          </p:cNvPr>
          <p:cNvPicPr>
            <a:picLocks noChangeAspect="1"/>
          </p:cNvPicPr>
          <p:nvPr/>
        </p:nvPicPr>
        <p:blipFill rotWithShape="1">
          <a:blip r:embed="rId3">
            <a:extLst>
              <a:ext uri="{28A0092B-C50C-407E-A947-70E740481C1C}">
                <a14:useLocalDpi xmlns:a14="http://schemas.microsoft.com/office/drawing/2010/main" val="0"/>
              </a:ext>
            </a:extLst>
          </a:blip>
          <a:srcRect l="43792" t="10573" r="19689" b="22500"/>
          <a:stretch/>
        </p:blipFill>
        <p:spPr>
          <a:xfrm>
            <a:off x="7467600" y="586854"/>
            <a:ext cx="4257678" cy="5621665"/>
          </a:xfrm>
          <a:prstGeom prst="rect">
            <a:avLst/>
          </a:prstGeom>
        </p:spPr>
      </p:pic>
    </p:spTree>
    <p:extLst>
      <p:ext uri="{BB962C8B-B14F-4D97-AF65-F5344CB8AC3E}">
        <p14:creationId xmlns:p14="http://schemas.microsoft.com/office/powerpoint/2010/main" val="26092836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476EE-4E58-4203-B888-FC1C1027129D}"/>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Financial Invoice  Form BSCC 201</a:t>
            </a:r>
          </a:p>
        </p:txBody>
      </p:sp>
      <p:sp>
        <p:nvSpPr>
          <p:cNvPr id="12" name="TextBox 11">
            <a:extLst>
              <a:ext uri="{FF2B5EF4-FFF2-40B4-BE49-F238E27FC236}">
                <a16:creationId xmlns:a16="http://schemas.microsoft.com/office/drawing/2014/main" id="{CCA39D2B-1A56-9E1A-B2F1-757ABD4D0907}"/>
              </a:ext>
            </a:extLst>
          </p:cNvPr>
          <p:cNvSpPr txBox="1"/>
          <p:nvPr/>
        </p:nvSpPr>
        <p:spPr>
          <a:xfrm>
            <a:off x="4037826" y="152400"/>
            <a:ext cx="2896375" cy="655320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t>Confirm the Reporting Period </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In the green section titled “This Reporting Period”, enter the line-item expenditures incurred during the reporting period.</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Expenditures should be rounded to the nearest whole dollar.</a:t>
            </a:r>
          </a:p>
        </p:txBody>
      </p:sp>
      <p:pic>
        <p:nvPicPr>
          <p:cNvPr id="23" name="Picture 22" descr="Graphical user interface, application, table, Excel&#10;&#10;Description automatically generated">
            <a:extLst>
              <a:ext uri="{FF2B5EF4-FFF2-40B4-BE49-F238E27FC236}">
                <a16:creationId xmlns:a16="http://schemas.microsoft.com/office/drawing/2014/main" id="{055DBC95-85B3-A689-958E-1E3771EF0883}"/>
              </a:ext>
            </a:extLst>
          </p:cNvPr>
          <p:cNvPicPr>
            <a:picLocks noChangeAspect="1"/>
          </p:cNvPicPr>
          <p:nvPr/>
        </p:nvPicPr>
        <p:blipFill rotWithShape="1">
          <a:blip r:embed="rId3">
            <a:extLst>
              <a:ext uri="{28A0092B-C50C-407E-A947-70E740481C1C}">
                <a14:useLocalDpi xmlns:a14="http://schemas.microsoft.com/office/drawing/2010/main" val="0"/>
              </a:ext>
            </a:extLst>
          </a:blip>
          <a:srcRect l="2644" t="29689"/>
          <a:stretch/>
        </p:blipFill>
        <p:spPr>
          <a:xfrm>
            <a:off x="6934201" y="1676400"/>
            <a:ext cx="5029199" cy="3810000"/>
          </a:xfrm>
          <a:prstGeom prst="rect">
            <a:avLst/>
          </a:prstGeom>
        </p:spPr>
      </p:pic>
      <p:sp>
        <p:nvSpPr>
          <p:cNvPr id="26" name="Rectangle 25">
            <a:extLst>
              <a:ext uri="{FF2B5EF4-FFF2-40B4-BE49-F238E27FC236}">
                <a16:creationId xmlns:a16="http://schemas.microsoft.com/office/drawing/2014/main" id="{67178214-7E78-FFE0-385D-3FC5958572C3}"/>
              </a:ext>
            </a:extLst>
          </p:cNvPr>
          <p:cNvSpPr/>
          <p:nvPr/>
        </p:nvSpPr>
        <p:spPr>
          <a:xfrm>
            <a:off x="7705914" y="3045529"/>
            <a:ext cx="2667000" cy="2286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DC91D4B-55C8-7AAF-96C6-1BFBF8AB2B6D}"/>
              </a:ext>
            </a:extLst>
          </p:cNvPr>
          <p:cNvSpPr/>
          <p:nvPr/>
        </p:nvSpPr>
        <p:spPr>
          <a:xfrm>
            <a:off x="9601200" y="3313123"/>
            <a:ext cx="1143000" cy="1106477"/>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0094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1A8182-2001-991E-7B32-EADB72071EBA}"/>
              </a:ext>
            </a:extLst>
          </p:cNvPr>
          <p:cNvSpPr>
            <a:spLocks noGrp="1"/>
          </p:cNvSpPr>
          <p:nvPr>
            <p:ph type="title"/>
          </p:nvPr>
        </p:nvSpPr>
        <p:spPr>
          <a:xfrm>
            <a:off x="209476" y="592158"/>
            <a:ext cx="3730584" cy="2819400"/>
          </a:xfrm>
        </p:spPr>
        <p:txBody>
          <a:bodyPr>
            <a:normAutofit fontScale="90000"/>
          </a:bodyPr>
          <a:lstStyle/>
          <a:p>
            <a:r>
              <a:rPr lang="en-US" sz="3600" b="1" dirty="0">
                <a:latin typeface="Arial" panose="020B0604020202020204" pitchFamily="34" charset="0"/>
                <a:cs typeface="Arial" panose="020B0604020202020204" pitchFamily="34" charset="0"/>
              </a:rPr>
              <a:t>Financial Invoice - </a:t>
            </a:r>
            <a:r>
              <a:rPr lang="en-US" sz="2700" b="1" dirty="0">
                <a:latin typeface="Arial" panose="020B0604020202020204" pitchFamily="34" charset="0"/>
                <a:cs typeface="Arial" panose="020B0604020202020204" pitchFamily="34" charset="0"/>
              </a:rPr>
              <a:t>Form BSCC 201</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There are two common errors you will come across: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pic>
        <p:nvPicPr>
          <p:cNvPr id="18" name="Content Placeholder 17" descr="Graphical user interface&#10;&#10;Description automatically generated">
            <a:extLst>
              <a:ext uri="{FF2B5EF4-FFF2-40B4-BE49-F238E27FC236}">
                <a16:creationId xmlns:a16="http://schemas.microsoft.com/office/drawing/2014/main" id="{F5040BB4-80CC-2AF9-B88E-24B5FB79398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34" t="4018" r="1988" b="8494"/>
          <a:stretch/>
        </p:blipFill>
        <p:spPr>
          <a:xfrm>
            <a:off x="4641655" y="2286000"/>
            <a:ext cx="6782730" cy="1143000"/>
          </a:xfrm>
        </p:spPr>
      </p:pic>
      <p:pic>
        <p:nvPicPr>
          <p:cNvPr id="13" name="Picture 12" descr="Graphical user interface, application, table, Word&#10;&#10;Description automatically generated">
            <a:extLst>
              <a:ext uri="{FF2B5EF4-FFF2-40B4-BE49-F238E27FC236}">
                <a16:creationId xmlns:a16="http://schemas.microsoft.com/office/drawing/2014/main" id="{72302488-067E-F6A3-79E5-0D03DF2FFEE0}"/>
              </a:ext>
            </a:extLst>
          </p:cNvPr>
          <p:cNvPicPr>
            <a:picLocks noChangeAspect="1"/>
          </p:cNvPicPr>
          <p:nvPr/>
        </p:nvPicPr>
        <p:blipFill rotWithShape="1">
          <a:blip r:embed="rId4">
            <a:extLst>
              <a:ext uri="{28A0092B-C50C-407E-A947-70E740481C1C}">
                <a14:useLocalDpi xmlns:a14="http://schemas.microsoft.com/office/drawing/2010/main" val="0"/>
              </a:ext>
            </a:extLst>
          </a:blip>
          <a:srcRect l="1875" t="22500" r="41875" b="28229"/>
          <a:stretch/>
        </p:blipFill>
        <p:spPr>
          <a:xfrm>
            <a:off x="4647271" y="172248"/>
            <a:ext cx="6858000" cy="3276600"/>
          </a:xfrm>
          <a:prstGeom prst="rect">
            <a:avLst/>
          </a:prstGeom>
        </p:spPr>
      </p:pic>
      <p:pic>
        <p:nvPicPr>
          <p:cNvPr id="20" name="Picture 19" descr="Graphical user interface, application, table&#10;&#10;Description automatically generated">
            <a:extLst>
              <a:ext uri="{FF2B5EF4-FFF2-40B4-BE49-F238E27FC236}">
                <a16:creationId xmlns:a16="http://schemas.microsoft.com/office/drawing/2014/main" id="{9A065757-20E7-5919-1811-3979A616B8D9}"/>
              </a:ext>
            </a:extLst>
          </p:cNvPr>
          <p:cNvPicPr>
            <a:picLocks noChangeAspect="1"/>
          </p:cNvPicPr>
          <p:nvPr/>
        </p:nvPicPr>
        <p:blipFill rotWithShape="1">
          <a:blip r:embed="rId5">
            <a:extLst>
              <a:ext uri="{28A0092B-C50C-407E-A947-70E740481C1C}">
                <a14:useLocalDpi xmlns:a14="http://schemas.microsoft.com/office/drawing/2010/main" val="0"/>
              </a:ext>
            </a:extLst>
          </a:blip>
          <a:srcRect l="1968" t="21354" r="41874" b="29375"/>
          <a:stretch/>
        </p:blipFill>
        <p:spPr>
          <a:xfrm>
            <a:off x="4647271" y="3515926"/>
            <a:ext cx="6858000" cy="3276600"/>
          </a:xfrm>
          <a:prstGeom prst="rect">
            <a:avLst/>
          </a:prstGeom>
        </p:spPr>
      </p:pic>
      <p:sp>
        <p:nvSpPr>
          <p:cNvPr id="21" name="TextBox 20">
            <a:extLst>
              <a:ext uri="{FF2B5EF4-FFF2-40B4-BE49-F238E27FC236}">
                <a16:creationId xmlns:a16="http://schemas.microsoft.com/office/drawing/2014/main" id="{630EC2FF-946F-0AB7-C01B-FD5DC0418CCE}"/>
              </a:ext>
            </a:extLst>
          </p:cNvPr>
          <p:cNvSpPr txBox="1"/>
          <p:nvPr/>
        </p:nvSpPr>
        <p:spPr>
          <a:xfrm>
            <a:off x="304800" y="2476570"/>
            <a:ext cx="38100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If an amount entered is greater than the available balance, an error message will appear. </a:t>
            </a:r>
          </a:p>
          <a:p>
            <a:endParaRPr lang="en-US" sz="2400" dirty="0"/>
          </a:p>
          <a:p>
            <a:pPr marL="285750" indent="-285750">
              <a:buFont typeface="Arial" panose="020B0604020202020204" pitchFamily="34" charset="0"/>
              <a:buChar char="•"/>
            </a:pPr>
            <a:r>
              <a:rPr lang="en-US" sz="2400" dirty="0"/>
              <a:t>You will also get an error message if you enter the Change.</a:t>
            </a:r>
          </a:p>
          <a:p>
            <a:endParaRPr lang="en-US" sz="2400" dirty="0"/>
          </a:p>
          <a:p>
            <a:pPr marL="285750" indent="-285750">
              <a:buFont typeface="Arial" panose="020B0604020202020204" pitchFamily="34" charset="0"/>
              <a:buChar char="•"/>
            </a:pPr>
            <a:r>
              <a:rPr lang="en-US" sz="2400" dirty="0"/>
              <a:t>The Warning for both are the same </a:t>
            </a:r>
          </a:p>
        </p:txBody>
      </p:sp>
      <p:pic>
        <p:nvPicPr>
          <p:cNvPr id="22" name="Content Placeholder 17" descr="Graphical user interface&#10;&#10;Description automatically generated">
            <a:extLst>
              <a:ext uri="{FF2B5EF4-FFF2-40B4-BE49-F238E27FC236}">
                <a16:creationId xmlns:a16="http://schemas.microsoft.com/office/drawing/2014/main" id="{C710F16A-D91C-9FB0-BEBB-151274DB9FE9}"/>
              </a:ext>
            </a:extLst>
          </p:cNvPr>
          <p:cNvPicPr>
            <a:picLocks noChangeAspect="1"/>
          </p:cNvPicPr>
          <p:nvPr/>
        </p:nvPicPr>
        <p:blipFill rotWithShape="1">
          <a:blip r:embed="rId3">
            <a:extLst>
              <a:ext uri="{28A0092B-C50C-407E-A947-70E740481C1C}">
                <a14:useLocalDpi xmlns:a14="http://schemas.microsoft.com/office/drawing/2010/main" val="0"/>
              </a:ext>
            </a:extLst>
          </a:blip>
          <a:srcRect l="1634" t="4018" r="1988" b="8494"/>
          <a:stretch/>
        </p:blipFill>
        <p:spPr>
          <a:xfrm>
            <a:off x="4641655" y="5682263"/>
            <a:ext cx="6782730" cy="1143000"/>
          </a:xfrm>
          <a:prstGeom prst="rect">
            <a:avLst/>
          </a:prstGeom>
        </p:spPr>
      </p:pic>
      <p:pic>
        <p:nvPicPr>
          <p:cNvPr id="23" name="Content Placeholder 17" descr="Graphical user interface&#10;&#10;Description automatically generated">
            <a:extLst>
              <a:ext uri="{FF2B5EF4-FFF2-40B4-BE49-F238E27FC236}">
                <a16:creationId xmlns:a16="http://schemas.microsoft.com/office/drawing/2014/main" id="{2B6C5E4C-447B-BA3D-6CE5-64ABFE3B0BEC}"/>
              </a:ext>
            </a:extLst>
          </p:cNvPr>
          <p:cNvPicPr>
            <a:picLocks noChangeAspect="1"/>
          </p:cNvPicPr>
          <p:nvPr/>
        </p:nvPicPr>
        <p:blipFill rotWithShape="1">
          <a:blip r:embed="rId3">
            <a:extLst>
              <a:ext uri="{28A0092B-C50C-407E-A947-70E740481C1C}">
                <a14:useLocalDpi xmlns:a14="http://schemas.microsoft.com/office/drawing/2010/main" val="0"/>
              </a:ext>
            </a:extLst>
          </a:blip>
          <a:srcRect l="1634" t="4018" r="1988" b="8494"/>
          <a:stretch/>
        </p:blipFill>
        <p:spPr>
          <a:xfrm>
            <a:off x="4627217" y="2268558"/>
            <a:ext cx="6782730" cy="1143000"/>
          </a:xfrm>
          <a:prstGeom prst="rect">
            <a:avLst/>
          </a:prstGeom>
        </p:spPr>
      </p:pic>
    </p:spTree>
    <p:extLst>
      <p:ext uri="{BB962C8B-B14F-4D97-AF65-F5344CB8AC3E}">
        <p14:creationId xmlns:p14="http://schemas.microsoft.com/office/powerpoint/2010/main" val="22369232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665F4-024D-9020-C88C-ADCBA184B83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Financial Invoice - Form BSCC 201</a:t>
            </a:r>
          </a:p>
        </p:txBody>
      </p:sp>
      <p:pic>
        <p:nvPicPr>
          <p:cNvPr id="4" name="Content Placeholder 7" descr="Graphical user interface, application&#10;&#10;Description automatically generated">
            <a:extLst>
              <a:ext uri="{FF2B5EF4-FFF2-40B4-BE49-F238E27FC236}">
                <a16:creationId xmlns:a16="http://schemas.microsoft.com/office/drawing/2014/main" id="{5AC30502-9458-D14E-D546-F6956318B1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406" r="41735" b="32656"/>
          <a:stretch/>
        </p:blipFill>
        <p:spPr>
          <a:xfrm>
            <a:off x="4835991" y="381001"/>
            <a:ext cx="6554788" cy="2362200"/>
          </a:xfrm>
        </p:spPr>
      </p:pic>
      <p:sp>
        <p:nvSpPr>
          <p:cNvPr id="6" name="TextBox 5">
            <a:extLst>
              <a:ext uri="{FF2B5EF4-FFF2-40B4-BE49-F238E27FC236}">
                <a16:creationId xmlns:a16="http://schemas.microsoft.com/office/drawing/2014/main" id="{F8F430F0-2057-A33E-50C0-95FBF4F33795}"/>
              </a:ext>
            </a:extLst>
          </p:cNvPr>
          <p:cNvSpPr txBox="1"/>
          <p:nvPr/>
        </p:nvSpPr>
        <p:spPr>
          <a:xfrm>
            <a:off x="5008436" y="3200400"/>
            <a:ext cx="6169792" cy="1754326"/>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This is what the expenditure description looks like for the Mobile Probation Service Centers Grant</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For each dollar amount entered as an expenditure, enter a brief description in the corresponding Expenditure Description cell on what the cost is associated with </a:t>
            </a:r>
          </a:p>
        </p:txBody>
      </p:sp>
    </p:spTree>
    <p:extLst>
      <p:ext uri="{BB962C8B-B14F-4D97-AF65-F5344CB8AC3E}">
        <p14:creationId xmlns:p14="http://schemas.microsoft.com/office/powerpoint/2010/main" val="4910968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2DD2C-DCAB-EA89-B241-E111EDF1FC73}"/>
              </a:ext>
            </a:extLst>
          </p:cNvPr>
          <p:cNvSpPr>
            <a:spLocks noGrp="1"/>
          </p:cNvSpPr>
          <p:nvPr>
            <p:ph type="title"/>
          </p:nvPr>
        </p:nvSpPr>
        <p:spPr>
          <a:xfrm>
            <a:off x="67983" y="491112"/>
            <a:ext cx="3845550" cy="1931757"/>
          </a:xfrm>
        </p:spPr>
        <p:txBody>
          <a:bodyPr anchor="b">
            <a:normAutofit/>
          </a:bodyPr>
          <a:lstStyle/>
          <a:p>
            <a:pPr algn="ctr"/>
            <a:r>
              <a:rPr lang="en-US" sz="4000" b="1" dirty="0">
                <a:solidFill>
                  <a:schemeClr val="bg1"/>
                </a:solidFill>
                <a:latin typeface="Arial" panose="020B0604020202020204" pitchFamily="34" charset="0"/>
                <a:ea typeface="+mn-ea"/>
                <a:cs typeface="Arial" panose="020B0604020202020204" pitchFamily="34" charset="0"/>
              </a:rPr>
              <a:t>EXAMPLE of </a:t>
            </a:r>
            <a:r>
              <a:rPr lang="en-US" sz="4000" b="1" dirty="0">
                <a:solidFill>
                  <a:schemeClr val="bg1"/>
                </a:solidFill>
                <a:latin typeface="Arial" panose="020B0604020202020204" pitchFamily="34" charset="0"/>
                <a:cs typeface="Arial" panose="020B0604020202020204" pitchFamily="34" charset="0"/>
              </a:rPr>
              <a:t>Expenditure Descriptions</a:t>
            </a:r>
            <a:endParaRPr lang="en-US" sz="4000" dirty="0">
              <a:solidFill>
                <a:schemeClr val="bg1"/>
              </a:solidFill>
            </a:endParaRPr>
          </a:p>
        </p:txBody>
      </p:sp>
      <p:pic>
        <p:nvPicPr>
          <p:cNvPr id="5" name="Picture 4" descr="A screenshot of a computer&#10;&#10;Description automatically generated">
            <a:extLst>
              <a:ext uri="{FF2B5EF4-FFF2-40B4-BE49-F238E27FC236}">
                <a16:creationId xmlns:a16="http://schemas.microsoft.com/office/drawing/2014/main" id="{B8487598-8644-AFC3-C248-783F94382DDB}"/>
              </a:ext>
            </a:extLst>
          </p:cNvPr>
          <p:cNvPicPr>
            <a:picLocks noChangeAspect="1"/>
          </p:cNvPicPr>
          <p:nvPr/>
        </p:nvPicPr>
        <p:blipFill rotWithShape="1">
          <a:blip r:embed="rId3">
            <a:extLst>
              <a:ext uri="{28A0092B-C50C-407E-A947-70E740481C1C}">
                <a14:useLocalDpi xmlns:a14="http://schemas.microsoft.com/office/drawing/2010/main" val="0"/>
              </a:ext>
            </a:extLst>
          </a:blip>
          <a:srcRect l="2236" t="57472" r="16767" b="26327"/>
          <a:stretch/>
        </p:blipFill>
        <p:spPr>
          <a:xfrm>
            <a:off x="4134810" y="1938403"/>
            <a:ext cx="8057190" cy="990599"/>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2FB21D78-72EA-08E3-EB3B-D022FCC249AD}"/>
              </a:ext>
            </a:extLst>
          </p:cNvPr>
          <p:cNvPicPr>
            <a:picLocks noChangeAspect="1"/>
          </p:cNvPicPr>
          <p:nvPr/>
        </p:nvPicPr>
        <p:blipFill rotWithShape="1">
          <a:blip r:embed="rId4">
            <a:extLst>
              <a:ext uri="{28A0092B-C50C-407E-A947-70E740481C1C}">
                <a14:useLocalDpi xmlns:a14="http://schemas.microsoft.com/office/drawing/2010/main" val="0"/>
              </a:ext>
            </a:extLst>
          </a:blip>
          <a:srcRect l="2116" t="68294" r="16766" b="17072"/>
          <a:stretch/>
        </p:blipFill>
        <p:spPr>
          <a:xfrm>
            <a:off x="4157430" y="4227550"/>
            <a:ext cx="8057189" cy="773227"/>
          </a:xfrm>
          <a:prstGeom prst="rect">
            <a:avLst/>
          </a:prstGeom>
        </p:spPr>
      </p:pic>
      <p:sp>
        <p:nvSpPr>
          <p:cNvPr id="7" name="TextBox 6">
            <a:extLst>
              <a:ext uri="{FF2B5EF4-FFF2-40B4-BE49-F238E27FC236}">
                <a16:creationId xmlns:a16="http://schemas.microsoft.com/office/drawing/2014/main" id="{9C6730DA-41F1-CC35-4D79-97DA9D3DC6D3}"/>
              </a:ext>
            </a:extLst>
          </p:cNvPr>
          <p:cNvSpPr txBox="1"/>
          <p:nvPr/>
        </p:nvSpPr>
        <p:spPr>
          <a:xfrm>
            <a:off x="4162082" y="1400189"/>
            <a:ext cx="1933918" cy="369332"/>
          </a:xfrm>
          <a:prstGeom prst="rect">
            <a:avLst/>
          </a:prstGeom>
          <a:noFill/>
        </p:spPr>
        <p:txBody>
          <a:bodyPr wrap="square" rtlCol="0">
            <a:spAutoFit/>
          </a:bodyPr>
          <a:lstStyle/>
          <a:p>
            <a:r>
              <a:rPr lang="en-US" dirty="0">
                <a:solidFill>
                  <a:srgbClr val="FF0000"/>
                </a:solidFill>
              </a:rPr>
              <a:t>DO THIS…</a:t>
            </a:r>
          </a:p>
        </p:txBody>
      </p:sp>
      <p:sp>
        <p:nvSpPr>
          <p:cNvPr id="9" name="TextBox 8">
            <a:extLst>
              <a:ext uri="{FF2B5EF4-FFF2-40B4-BE49-F238E27FC236}">
                <a16:creationId xmlns:a16="http://schemas.microsoft.com/office/drawing/2014/main" id="{9C7478FE-BAD7-1E41-AF59-9077192B70C1}"/>
              </a:ext>
            </a:extLst>
          </p:cNvPr>
          <p:cNvSpPr txBox="1"/>
          <p:nvPr/>
        </p:nvSpPr>
        <p:spPr>
          <a:xfrm>
            <a:off x="4134810" y="3685494"/>
            <a:ext cx="1933918" cy="369332"/>
          </a:xfrm>
          <a:prstGeom prst="rect">
            <a:avLst/>
          </a:prstGeom>
          <a:noFill/>
        </p:spPr>
        <p:txBody>
          <a:bodyPr wrap="square" rtlCol="0">
            <a:spAutoFit/>
          </a:bodyPr>
          <a:lstStyle/>
          <a:p>
            <a:r>
              <a:rPr lang="en-US" dirty="0">
                <a:solidFill>
                  <a:srgbClr val="FF0000"/>
                </a:solidFill>
              </a:rPr>
              <a:t>NOT</a:t>
            </a:r>
            <a:r>
              <a:rPr lang="en-US" dirty="0"/>
              <a:t> </a:t>
            </a:r>
            <a:r>
              <a:rPr lang="en-US" dirty="0">
                <a:solidFill>
                  <a:srgbClr val="FF0000"/>
                </a:solidFill>
              </a:rPr>
              <a:t>THIS</a:t>
            </a:r>
            <a:r>
              <a:rPr lang="en-US" dirty="0"/>
              <a:t>…</a:t>
            </a:r>
          </a:p>
        </p:txBody>
      </p:sp>
      <p:sp>
        <p:nvSpPr>
          <p:cNvPr id="13" name="TextBox 12">
            <a:extLst>
              <a:ext uri="{FF2B5EF4-FFF2-40B4-BE49-F238E27FC236}">
                <a16:creationId xmlns:a16="http://schemas.microsoft.com/office/drawing/2014/main" id="{5C2EDC0B-7231-45D3-DF32-6906D05DF72A}"/>
              </a:ext>
            </a:extLst>
          </p:cNvPr>
          <p:cNvSpPr txBox="1"/>
          <p:nvPr/>
        </p:nvSpPr>
        <p:spPr>
          <a:xfrm>
            <a:off x="4572000" y="5606223"/>
            <a:ext cx="6553200" cy="646331"/>
          </a:xfrm>
          <a:prstGeom prst="rect">
            <a:avLst/>
          </a:prstGeom>
          <a:noFill/>
        </p:spPr>
        <p:txBody>
          <a:bodyPr wrap="square">
            <a:spAutoFit/>
          </a:bodyPr>
          <a:lstStyle/>
          <a:p>
            <a:pPr marL="285750" indent="-285750">
              <a:buFont typeface="Arial" panose="020B0604020202020204" pitchFamily="34" charset="0"/>
              <a:buChar char="•"/>
            </a:pPr>
            <a:r>
              <a:rPr lang="en-US" dirty="0"/>
              <a:t>Please Make sure that the dollar amount in the description equals the dollar amount Shown to the left </a:t>
            </a:r>
          </a:p>
        </p:txBody>
      </p:sp>
    </p:spTree>
    <p:extLst>
      <p:ext uri="{BB962C8B-B14F-4D97-AF65-F5344CB8AC3E}">
        <p14:creationId xmlns:p14="http://schemas.microsoft.com/office/powerpoint/2010/main" val="11356707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A69AD-F0A4-EE41-AA12-2F4EA139004E}"/>
              </a:ext>
            </a:extLst>
          </p:cNvPr>
          <p:cNvSpPr>
            <a:spLocks noGrp="1"/>
          </p:cNvSpPr>
          <p:nvPr>
            <p:ph idx="1"/>
          </p:nvPr>
        </p:nvSpPr>
        <p:spPr>
          <a:xfrm>
            <a:off x="349337" y="838200"/>
            <a:ext cx="5515938" cy="3886200"/>
          </a:xfrm>
        </p:spPr>
        <p:txBody>
          <a:bodyPr anchor="t">
            <a:normAutofit/>
          </a:bodyPr>
          <a:lstStyle/>
          <a:p>
            <a:pPr marL="0" indent="0">
              <a:buNone/>
            </a:pPr>
            <a:r>
              <a:rPr lang="en-US" dirty="0">
                <a:solidFill>
                  <a:schemeClr val="tx2"/>
                </a:solidFill>
              </a:rPr>
              <a:t>Poll Question –</a:t>
            </a:r>
          </a:p>
          <a:p>
            <a:pPr marL="0" indent="0">
              <a:buNone/>
            </a:pPr>
            <a:r>
              <a:rPr lang="en-US" dirty="0">
                <a:solidFill>
                  <a:schemeClr val="tx2"/>
                </a:solidFill>
              </a:rPr>
              <a:t>If there were no expenditures during the quarter, you should:</a:t>
            </a:r>
          </a:p>
          <a:p>
            <a:pPr marL="0" indent="0">
              <a:buNone/>
            </a:pPr>
            <a:endParaRPr lang="en-US" dirty="0">
              <a:solidFill>
                <a:schemeClr val="tx2"/>
              </a:solidFill>
            </a:endParaRPr>
          </a:p>
          <a:p>
            <a:pPr marL="342900" indent="-342900">
              <a:buAutoNum type="alphaUcParenR"/>
            </a:pPr>
            <a:r>
              <a:rPr lang="en-US" dirty="0">
                <a:solidFill>
                  <a:schemeClr val="tx2"/>
                </a:solidFill>
              </a:rPr>
              <a:t>Do nothing</a:t>
            </a:r>
          </a:p>
          <a:p>
            <a:pPr marL="342900" indent="-342900">
              <a:buAutoNum type="alphaUcParenR"/>
            </a:pPr>
            <a:r>
              <a:rPr lang="en-US" dirty="0">
                <a:solidFill>
                  <a:schemeClr val="tx2"/>
                </a:solidFill>
              </a:rPr>
              <a:t>Find something to claim</a:t>
            </a:r>
          </a:p>
          <a:p>
            <a:pPr marL="342900" indent="-342900">
              <a:buAutoNum type="alphaUcParenR"/>
            </a:pPr>
            <a:r>
              <a:rPr lang="en-US" dirty="0">
                <a:solidFill>
                  <a:schemeClr val="tx2"/>
                </a:solidFill>
              </a:rPr>
              <a:t>Submit a $0 Invoice</a:t>
            </a:r>
          </a:p>
          <a:p>
            <a:pPr marL="342900" indent="-342900">
              <a:buAutoNum type="alphaUcParenR"/>
            </a:pPr>
            <a:endParaRPr lang="en-US" sz="1100" dirty="0">
              <a:solidFill>
                <a:schemeClr val="tx2"/>
              </a:solidFill>
            </a:endParaRP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lp">
            <a:extLst>
              <a:ext uri="{FF2B5EF4-FFF2-40B4-BE49-F238E27FC236}">
                <a16:creationId xmlns:a16="http://schemas.microsoft.com/office/drawing/2014/main" id="{07529F5E-E500-268D-52E9-790E18A2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42777102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lp">
            <a:extLst>
              <a:ext uri="{FF2B5EF4-FFF2-40B4-BE49-F238E27FC236}">
                <a16:creationId xmlns:a16="http://schemas.microsoft.com/office/drawing/2014/main" id="{07529F5E-E500-268D-52E9-790E18A2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
        <p:nvSpPr>
          <p:cNvPr id="11" name="Content Placeholder 2">
            <a:extLst>
              <a:ext uri="{FF2B5EF4-FFF2-40B4-BE49-F238E27FC236}">
                <a16:creationId xmlns:a16="http://schemas.microsoft.com/office/drawing/2014/main" id="{6DD2D3F5-1A17-4D8A-92A2-DB87E9B9CB31}"/>
              </a:ext>
            </a:extLst>
          </p:cNvPr>
          <p:cNvSpPr txBox="1">
            <a:spLocks/>
          </p:cNvSpPr>
          <p:nvPr/>
        </p:nvSpPr>
        <p:spPr>
          <a:xfrm>
            <a:off x="346138" y="838200"/>
            <a:ext cx="5983224" cy="397075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200" dirty="0">
                <a:solidFill>
                  <a:schemeClr val="tx2"/>
                </a:solidFill>
              </a:rPr>
              <a:t>Poll Question – </a:t>
            </a:r>
          </a:p>
          <a:p>
            <a:pPr marL="0" indent="0">
              <a:buFont typeface="Arial" panose="020B0604020202020204" pitchFamily="34" charset="0"/>
              <a:buNone/>
            </a:pPr>
            <a:endParaRPr lang="en-US" sz="11200" dirty="0">
              <a:solidFill>
                <a:schemeClr val="tx2"/>
              </a:solidFill>
            </a:endParaRPr>
          </a:p>
          <a:p>
            <a:pPr marL="0" indent="0">
              <a:buFont typeface="Arial" panose="020B0604020202020204" pitchFamily="34" charset="0"/>
              <a:buNone/>
            </a:pPr>
            <a:r>
              <a:rPr lang="en-US" sz="11200" dirty="0">
                <a:solidFill>
                  <a:schemeClr val="tx2"/>
                </a:solidFill>
              </a:rPr>
              <a:t>When completing your invoice form, you should always:</a:t>
            </a:r>
          </a:p>
          <a:p>
            <a:pPr marL="0" indent="0">
              <a:buFont typeface="Arial" panose="020B0604020202020204" pitchFamily="34" charset="0"/>
              <a:buNone/>
            </a:pPr>
            <a:endParaRPr lang="en-US" sz="11200" dirty="0">
              <a:solidFill>
                <a:schemeClr val="tx2"/>
              </a:solidFill>
            </a:endParaRPr>
          </a:p>
          <a:p>
            <a:pPr marL="342900" indent="-342900">
              <a:buFont typeface="Arial" panose="020B0604020202020204" pitchFamily="34" charset="0"/>
              <a:buAutoNum type="alphaUcParenR"/>
            </a:pPr>
            <a:r>
              <a:rPr lang="en-US" sz="11200" dirty="0">
                <a:solidFill>
                  <a:schemeClr val="tx2"/>
                </a:solidFill>
              </a:rPr>
              <a:t>Just claim what sounds right to you</a:t>
            </a:r>
          </a:p>
          <a:p>
            <a:pPr marL="342900" indent="-342900">
              <a:buFont typeface="Arial" panose="020B0604020202020204" pitchFamily="34" charset="0"/>
              <a:buAutoNum type="alphaUcParenR"/>
            </a:pPr>
            <a:r>
              <a:rPr lang="en-US" sz="11200" dirty="0">
                <a:solidFill>
                  <a:schemeClr val="tx2"/>
                </a:solidFill>
              </a:rPr>
              <a:t>Refer to your Project Budget Narrative</a:t>
            </a:r>
          </a:p>
          <a:p>
            <a:pPr marL="342900" indent="-342900">
              <a:buFont typeface="Arial" panose="020B0604020202020204" pitchFamily="34" charset="0"/>
              <a:buAutoNum type="alphaUcParenR"/>
            </a:pPr>
            <a:r>
              <a:rPr lang="en-US" sz="11200" dirty="0">
                <a:solidFill>
                  <a:schemeClr val="tx2"/>
                </a:solidFill>
              </a:rPr>
              <a:t>Claim what was expensed on your previous invoice</a:t>
            </a:r>
          </a:p>
          <a:p>
            <a:pPr marL="342900" indent="-342900">
              <a:buFont typeface="Arial" panose="020B0604020202020204" pitchFamily="34" charset="0"/>
              <a:buAutoNum type="alphaUcParenR"/>
            </a:pPr>
            <a:endParaRPr lang="en-US" sz="1800" dirty="0">
              <a:solidFill>
                <a:schemeClr val="tx2"/>
              </a:solidFill>
            </a:endParaRPr>
          </a:p>
        </p:txBody>
      </p:sp>
    </p:spTree>
    <p:extLst>
      <p:ext uri="{BB962C8B-B14F-4D97-AF65-F5344CB8AC3E}">
        <p14:creationId xmlns:p14="http://schemas.microsoft.com/office/powerpoint/2010/main" val="24748278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152400" y="914400"/>
            <a:ext cx="11888880" cy="2514600"/>
          </a:xfrm>
        </p:spPr>
        <p:txBody>
          <a:bodyPr vert="horz" lIns="91440" tIns="45720" rIns="91440" bIns="45720" rtlCol="0" anchor="b">
            <a:normAutofit fontScale="90000"/>
          </a:bodyPr>
          <a:lstStyle/>
          <a:p>
            <a:r>
              <a:rPr lang="en-US" sz="2800" kern="1200" dirty="0">
                <a:solidFill>
                  <a:srgbClr val="FFFFFF"/>
                </a:solidFill>
                <a:latin typeface="+mj-lt"/>
                <a:ea typeface="+mj-ea"/>
                <a:cs typeface="+mj-cs"/>
              </a:rPr>
              <a:t>Always submit an invoice, even if you didn’t hav</a:t>
            </a:r>
            <a:r>
              <a:rPr lang="en-US" sz="2800" dirty="0">
                <a:solidFill>
                  <a:srgbClr val="FFFFFF"/>
                </a:solidFill>
              </a:rPr>
              <a:t>e any project expenditures for that quarter.</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Always refer to your Project Budget Narrative when completing an invoice.</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4800" kern="1200" dirty="0">
                <a:solidFill>
                  <a:srgbClr val="FFFFFF"/>
                </a:solidFill>
                <a:latin typeface="+mj-lt"/>
                <a:ea typeface="+mj-ea"/>
                <a:cs typeface="+mj-cs"/>
              </a:rPr>
              <a:t>Questions?</a:t>
            </a:r>
          </a:p>
        </p:txBody>
      </p:sp>
    </p:spTree>
    <p:extLst>
      <p:ext uri="{BB962C8B-B14F-4D97-AF65-F5344CB8AC3E}">
        <p14:creationId xmlns:p14="http://schemas.microsoft.com/office/powerpoint/2010/main" val="31415781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4825-B9C3-4DD8-9415-C117B9B5BA93}"/>
              </a:ext>
            </a:extLst>
          </p:cNvPr>
          <p:cNvSpPr>
            <a:spLocks noGrp="1"/>
          </p:cNvSpPr>
          <p:nvPr>
            <p:ph type="title"/>
          </p:nvPr>
        </p:nvSpPr>
        <p:spPr>
          <a:xfrm>
            <a:off x="1965251" y="110107"/>
            <a:ext cx="8229600" cy="1323439"/>
          </a:xfrm>
        </p:spPr>
        <p:txBody>
          <a:bodyPr>
            <a:normAutofit/>
          </a:bodyPr>
          <a:lstStyle/>
          <a:p>
            <a:r>
              <a:rPr lang="en-US" sz="2800" b="1" dirty="0">
                <a:latin typeface="Arial" panose="020B0604020202020204" pitchFamily="34" charset="0"/>
                <a:cs typeface="Arial" panose="020B0604020202020204" pitchFamily="34" charset="0"/>
              </a:rPr>
              <a:t>How to Approve and Certify Invoices </a:t>
            </a:r>
          </a:p>
        </p:txBody>
      </p:sp>
      <p:pic>
        <p:nvPicPr>
          <p:cNvPr id="10" name="Content Placeholder 9">
            <a:extLst>
              <a:ext uri="{FF2B5EF4-FFF2-40B4-BE49-F238E27FC236}">
                <a16:creationId xmlns:a16="http://schemas.microsoft.com/office/drawing/2014/main" id="{25168494-83C4-4400-B0D9-B79536BCD5B7}"/>
              </a:ext>
            </a:extLst>
          </p:cNvPr>
          <p:cNvPicPr>
            <a:picLocks noGrp="1" noChangeAspect="1"/>
          </p:cNvPicPr>
          <p:nvPr>
            <p:ph idx="1"/>
          </p:nvPr>
        </p:nvPicPr>
        <p:blipFill>
          <a:blip r:embed="rId3"/>
          <a:stretch>
            <a:fillRect/>
          </a:stretch>
        </p:blipFill>
        <p:spPr>
          <a:xfrm>
            <a:off x="533400" y="1173007"/>
            <a:ext cx="3166251" cy="2607991"/>
          </a:xfrm>
          <a:prstGeom prst="rect">
            <a:avLst/>
          </a:prstGeom>
        </p:spPr>
      </p:pic>
      <p:pic>
        <p:nvPicPr>
          <p:cNvPr id="11" name="Picture 10">
            <a:extLst>
              <a:ext uri="{FF2B5EF4-FFF2-40B4-BE49-F238E27FC236}">
                <a16:creationId xmlns:a16="http://schemas.microsoft.com/office/drawing/2014/main" id="{72F98815-61AD-4C49-AC77-23F293DCCD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17924" y="2841955"/>
            <a:ext cx="3062761" cy="2774087"/>
          </a:xfrm>
          <a:prstGeom prst="rect">
            <a:avLst/>
          </a:prstGeom>
        </p:spPr>
      </p:pic>
      <p:sp>
        <p:nvSpPr>
          <p:cNvPr id="12" name="Rectangle 11">
            <a:extLst>
              <a:ext uri="{FF2B5EF4-FFF2-40B4-BE49-F238E27FC236}">
                <a16:creationId xmlns:a16="http://schemas.microsoft.com/office/drawing/2014/main" id="{C1720114-2222-4BD2-BB89-CBB323012DBB}"/>
              </a:ext>
            </a:extLst>
          </p:cNvPr>
          <p:cNvSpPr/>
          <p:nvPr/>
        </p:nvSpPr>
        <p:spPr>
          <a:xfrm>
            <a:off x="5334000" y="1445951"/>
            <a:ext cx="4572000" cy="338554"/>
          </a:xfrm>
          <a:prstGeom prst="rect">
            <a:avLst/>
          </a:prstGeom>
        </p:spPr>
        <p:txBody>
          <a:bodyPr>
            <a:spAutoFit/>
          </a:bodyPr>
          <a:lstStyle/>
          <a:p>
            <a:pPr>
              <a:defRPr/>
            </a:pPr>
            <a:endParaRPr lang="en-US" sz="1600" dirty="0">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0246EFB-400F-4E6B-B0B3-D19A0E872589}"/>
              </a:ext>
            </a:extLst>
          </p:cNvPr>
          <p:cNvSpPr/>
          <p:nvPr/>
        </p:nvSpPr>
        <p:spPr>
          <a:xfrm>
            <a:off x="4267200" y="1173007"/>
            <a:ext cx="4043694" cy="6001643"/>
          </a:xfrm>
          <a:prstGeom prst="rect">
            <a:avLst/>
          </a:prstGeom>
        </p:spPr>
        <p:txBody>
          <a:bodyPr wrap="square">
            <a:spAutoFit/>
          </a:bodyPr>
          <a:lstStyle/>
          <a:p>
            <a:r>
              <a:rPr lang="en-US" sz="1600" dirty="0">
                <a:solidFill>
                  <a:prstClr val="black"/>
                </a:solidFill>
                <a:latin typeface="Arial" panose="020B0604020202020204" pitchFamily="34" charset="0"/>
                <a:cs typeface="Arial" panose="020B0604020202020204" pitchFamily="34" charset="0"/>
              </a:rPr>
              <a:t>The Authorized Financial Officer is identified in the Grant Agreement and/or Grantee Contact Information Sheet. The Authorized Financial Officer cannot be the Project Director or the individual preparing the invoice.</a:t>
            </a:r>
          </a:p>
          <a:p>
            <a:pPr>
              <a:defRPr/>
            </a:pPr>
            <a:endParaRPr lang="en-US" sz="1600" dirty="0">
              <a:solidFill>
                <a:prstClr val="black"/>
              </a:solidFill>
              <a:latin typeface="Arial" panose="020B0604020202020204" pitchFamily="34" charset="0"/>
              <a:cs typeface="Arial" panose="020B0604020202020204" pitchFamily="34" charset="0"/>
            </a:endParaRPr>
          </a:p>
          <a:p>
            <a:pPr>
              <a:defRPr/>
            </a:pPr>
            <a:r>
              <a:rPr lang="en-US" sz="1600" b="1" dirty="0">
                <a:solidFill>
                  <a:prstClr val="black"/>
                </a:solidFill>
                <a:latin typeface="Arial" panose="020B0604020202020204" pitchFamily="34" charset="0"/>
                <a:cs typeface="Arial" panose="020B0604020202020204" pitchFamily="34" charset="0"/>
              </a:rPr>
              <a:t>Financial Invoices and Budget Modifications</a:t>
            </a:r>
            <a:r>
              <a:rPr lang="en-US" sz="1600" dirty="0">
                <a:solidFill>
                  <a:prstClr val="black"/>
                </a:solidFill>
                <a:latin typeface="Arial" panose="020B0604020202020204" pitchFamily="34" charset="0"/>
                <a:cs typeface="Arial" panose="020B0604020202020204" pitchFamily="34" charset="0"/>
              </a:rPr>
              <a:t>: The Authorized Financial Officer must review each line-item expenditure and description. Then, approve the invoice by providing their contact information and the date of approval. </a:t>
            </a:r>
          </a:p>
          <a:p>
            <a:pPr>
              <a:defRPr/>
            </a:pPr>
            <a:endParaRPr lang="en-US" sz="1600" dirty="0">
              <a:solidFill>
                <a:prstClr val="black"/>
              </a:solidFill>
              <a:latin typeface="Arial" panose="020B0604020202020204" pitchFamily="34" charset="0"/>
              <a:cs typeface="Arial" panose="020B0604020202020204" pitchFamily="34" charset="0"/>
            </a:endParaRPr>
          </a:p>
          <a:p>
            <a:pPr>
              <a:defRPr/>
            </a:pPr>
            <a:r>
              <a:rPr lang="en-US" sz="1600" b="1" dirty="0">
                <a:solidFill>
                  <a:prstClr val="black"/>
                </a:solidFill>
                <a:latin typeface="Arial" panose="020B0604020202020204" pitchFamily="34" charset="0"/>
                <a:cs typeface="Arial" panose="020B0604020202020204" pitchFamily="34" charset="0"/>
              </a:rPr>
              <a:t>To submit your invoice:</a:t>
            </a:r>
          </a:p>
          <a:p>
            <a:pPr>
              <a:defRPr/>
            </a:pPr>
            <a:r>
              <a:rPr lang="en-US" sz="1600" dirty="0">
                <a:solidFill>
                  <a:prstClr val="black"/>
                </a:solidFill>
                <a:latin typeface="Arial" panose="020B0604020202020204" pitchFamily="34" charset="0"/>
                <a:cs typeface="Arial" panose="020B0604020202020204" pitchFamily="34" charset="0"/>
              </a:rPr>
              <a:t>The Authorized Financial Officer must send an email to the Mobile Probation Service Centers inbox at  </a:t>
            </a:r>
            <a:r>
              <a:rPr lang="en-US" sz="1600" dirty="0">
                <a:solidFill>
                  <a:prstClr val="black"/>
                </a:solidFill>
                <a:latin typeface="Arial" panose="020B0604020202020204" pitchFamily="34" charset="0"/>
                <a:cs typeface="Arial" panose="020B0604020202020204" pitchFamily="34" charset="0"/>
                <a:hlinkClick r:id="rId5"/>
              </a:rPr>
              <a:t>MobileProbation@bscc.ca.gov</a:t>
            </a:r>
            <a:r>
              <a:rPr lang="en-US" sz="1600" dirty="0">
                <a:solidFill>
                  <a:prstClr val="black"/>
                </a:solidFill>
                <a:latin typeface="Arial" panose="020B0604020202020204" pitchFamily="34" charset="0"/>
                <a:cs typeface="Arial" panose="020B0604020202020204" pitchFamily="34" charset="0"/>
              </a:rPr>
              <a:t> stating that the invoice is complete and ready for BSCC review. </a:t>
            </a:r>
          </a:p>
          <a:p>
            <a:pPr>
              <a:defRPr/>
            </a:pPr>
            <a:endParaRPr lang="en-US" sz="1600" dirty="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2502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A69AD-F0A4-EE41-AA12-2F4EA139004E}"/>
              </a:ext>
            </a:extLst>
          </p:cNvPr>
          <p:cNvSpPr>
            <a:spLocks noGrp="1"/>
          </p:cNvSpPr>
          <p:nvPr>
            <p:ph idx="1"/>
          </p:nvPr>
        </p:nvSpPr>
        <p:spPr>
          <a:xfrm>
            <a:off x="804672" y="1447800"/>
            <a:ext cx="4765949" cy="4327359"/>
          </a:xfrm>
        </p:spPr>
        <p:txBody>
          <a:bodyPr anchor="t">
            <a:normAutofit/>
          </a:bodyPr>
          <a:lstStyle/>
          <a:p>
            <a:pPr marL="0" indent="0">
              <a:buNone/>
            </a:pPr>
            <a:r>
              <a:rPr lang="en-US" dirty="0">
                <a:solidFill>
                  <a:schemeClr val="tx2"/>
                </a:solidFill>
              </a:rPr>
              <a:t>Poll Question – </a:t>
            </a:r>
          </a:p>
          <a:p>
            <a:pPr marL="0" indent="0">
              <a:buNone/>
            </a:pPr>
            <a:r>
              <a:rPr lang="en-US" dirty="0">
                <a:solidFill>
                  <a:schemeClr val="tx2"/>
                </a:solidFill>
              </a:rPr>
              <a:t>Can the “Authorized Officer” also be the person listed as the “Person Preparing Report”?</a:t>
            </a:r>
          </a:p>
          <a:p>
            <a:pPr marL="342900" indent="-342900">
              <a:buAutoNum type="alphaUcParenR"/>
            </a:pPr>
            <a:r>
              <a:rPr lang="en-US" dirty="0">
                <a:solidFill>
                  <a:schemeClr val="tx2"/>
                </a:solidFill>
              </a:rPr>
              <a:t>Yes</a:t>
            </a:r>
          </a:p>
          <a:p>
            <a:pPr marL="342900" indent="-342900">
              <a:buAutoNum type="alphaUcParenR"/>
            </a:pPr>
            <a:r>
              <a:rPr lang="en-US" dirty="0">
                <a:solidFill>
                  <a:schemeClr val="tx2"/>
                </a:solidFill>
              </a:rPr>
              <a:t>No</a:t>
            </a: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lp">
            <a:extLst>
              <a:ext uri="{FF2B5EF4-FFF2-40B4-BE49-F238E27FC236}">
                <a16:creationId xmlns:a16="http://schemas.microsoft.com/office/drawing/2014/main" id="{07529F5E-E500-268D-52E9-790E18A2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31860538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70C17-BBA2-4552-BD41-19C7A284299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we will discuss: </a:t>
            </a:r>
          </a:p>
        </p:txBody>
      </p:sp>
      <p:graphicFrame>
        <p:nvGraphicFramePr>
          <p:cNvPr id="7" name="Content Placeholder 4">
            <a:extLst>
              <a:ext uri="{FF2B5EF4-FFF2-40B4-BE49-F238E27FC236}">
                <a16:creationId xmlns:a16="http://schemas.microsoft.com/office/drawing/2014/main" id="{643C7894-5B9A-72B3-E971-BD24E58F6AF0}"/>
              </a:ext>
            </a:extLst>
          </p:cNvPr>
          <p:cNvGraphicFramePr>
            <a:graphicFrameLocks noGrp="1"/>
          </p:cNvGraphicFramePr>
          <p:nvPr>
            <p:ph idx="1"/>
            <p:extLst>
              <p:ext uri="{D42A27DB-BD31-4B8C-83A1-F6EECF244321}">
                <p14:modId xmlns:p14="http://schemas.microsoft.com/office/powerpoint/2010/main" val="561794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5640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A69AD-F0A4-EE41-AA12-2F4EA139004E}"/>
              </a:ext>
            </a:extLst>
          </p:cNvPr>
          <p:cNvSpPr>
            <a:spLocks noGrp="1"/>
          </p:cNvSpPr>
          <p:nvPr>
            <p:ph idx="1"/>
          </p:nvPr>
        </p:nvSpPr>
        <p:spPr>
          <a:xfrm>
            <a:off x="804672" y="457200"/>
            <a:ext cx="4765949" cy="5317959"/>
          </a:xfrm>
        </p:spPr>
        <p:txBody>
          <a:bodyPr anchor="t">
            <a:normAutofit/>
          </a:bodyPr>
          <a:lstStyle/>
          <a:p>
            <a:pPr marL="0" indent="0">
              <a:buNone/>
            </a:pPr>
            <a:r>
              <a:rPr lang="en-US" dirty="0">
                <a:solidFill>
                  <a:schemeClr val="tx2"/>
                </a:solidFill>
              </a:rPr>
              <a:t>Poll Question – </a:t>
            </a:r>
          </a:p>
          <a:p>
            <a:pPr marL="0" indent="0">
              <a:buNone/>
            </a:pPr>
            <a:r>
              <a:rPr lang="en-US" dirty="0">
                <a:solidFill>
                  <a:schemeClr val="tx2"/>
                </a:solidFill>
              </a:rPr>
              <a:t>How do you submit your invoice?</a:t>
            </a:r>
          </a:p>
          <a:p>
            <a:pPr marL="342900" indent="-342900">
              <a:buAutoNum type="alphaUcParenR"/>
            </a:pPr>
            <a:r>
              <a:rPr lang="en-US" dirty="0">
                <a:solidFill>
                  <a:schemeClr val="tx2"/>
                </a:solidFill>
              </a:rPr>
              <a:t>Fill it out in OneDrive and leave it alone</a:t>
            </a:r>
          </a:p>
          <a:p>
            <a:pPr marL="342900" indent="-342900">
              <a:buAutoNum type="alphaUcParenR"/>
            </a:pPr>
            <a:r>
              <a:rPr lang="en-US" dirty="0">
                <a:solidFill>
                  <a:schemeClr val="tx2"/>
                </a:solidFill>
              </a:rPr>
              <a:t>Download a copy of your workbook and email it</a:t>
            </a:r>
          </a:p>
          <a:p>
            <a:pPr marL="342900" indent="-342900">
              <a:buAutoNum type="alphaUcParenR"/>
            </a:pPr>
            <a:r>
              <a:rPr lang="en-US" dirty="0">
                <a:solidFill>
                  <a:schemeClr val="tx2"/>
                </a:solidFill>
              </a:rPr>
              <a:t>The Authorized Office sends an email to the MPSC inbox starting that the invoice is certified and ready for submission and BSCC Review</a:t>
            </a: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lp">
            <a:extLst>
              <a:ext uri="{FF2B5EF4-FFF2-40B4-BE49-F238E27FC236}">
                <a16:creationId xmlns:a16="http://schemas.microsoft.com/office/drawing/2014/main" id="{07529F5E-E500-268D-52E9-790E18A2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956157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114304" y="1015736"/>
            <a:ext cx="4267200" cy="1500094"/>
          </a:xfrm>
        </p:spPr>
        <p:txBody>
          <a:bodyPr vert="horz" lIns="91440" tIns="45720" rIns="91440" bIns="45720" rtlCol="0" anchor="t">
            <a:normAutofit/>
          </a:bodyPr>
          <a:lstStyle/>
          <a:p>
            <a:pPr algn="l"/>
            <a:r>
              <a:rPr lang="en-US" sz="2400" kern="1200" dirty="0">
                <a:solidFill>
                  <a:srgbClr val="FFFFFF"/>
                </a:solidFill>
                <a:latin typeface="+mj-lt"/>
                <a:ea typeface="+mj-ea"/>
                <a:cs typeface="+mj-cs"/>
              </a:rPr>
              <a:t>MobileProbation@bscc.ca.gov</a:t>
            </a:r>
          </a:p>
        </p:txBody>
      </p:sp>
      <p:pic>
        <p:nvPicPr>
          <p:cNvPr id="2" name="Picture 1">
            <a:extLst>
              <a:ext uri="{FF2B5EF4-FFF2-40B4-BE49-F238E27FC236}">
                <a16:creationId xmlns:a16="http://schemas.microsoft.com/office/drawing/2014/main" id="{60E64BED-6B77-49A3-A462-56DCA5D942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5562600" y="467208"/>
            <a:ext cx="5514494" cy="5923584"/>
          </a:xfrm>
          <a:prstGeom prst="rect">
            <a:avLst/>
          </a:prstGeom>
        </p:spPr>
      </p:pic>
      <p:sp>
        <p:nvSpPr>
          <p:cNvPr id="5" name="TextBox 4">
            <a:extLst>
              <a:ext uri="{FF2B5EF4-FFF2-40B4-BE49-F238E27FC236}">
                <a16:creationId xmlns:a16="http://schemas.microsoft.com/office/drawing/2014/main" id="{9A503524-7E1B-A4A0-DBD9-CC8902536377}"/>
              </a:ext>
            </a:extLst>
          </p:cNvPr>
          <p:cNvSpPr txBox="1"/>
          <p:nvPr/>
        </p:nvSpPr>
        <p:spPr>
          <a:xfrm>
            <a:off x="54346" y="3117887"/>
            <a:ext cx="3984258" cy="461665"/>
          </a:xfrm>
          <a:prstGeom prst="rect">
            <a:avLst/>
          </a:prstGeom>
          <a:noFill/>
        </p:spPr>
        <p:txBody>
          <a:bodyPr wrap="square">
            <a:spAutoFit/>
          </a:bodyPr>
          <a:lstStyle/>
          <a:p>
            <a:r>
              <a:rPr lang="en-US" sz="2400" kern="1200" dirty="0">
                <a:solidFill>
                  <a:srgbClr val="FFFFFF"/>
                </a:solidFill>
                <a:latin typeface="+mj-lt"/>
                <a:ea typeface="+mj-ea"/>
                <a:cs typeface="+mj-cs"/>
              </a:rPr>
              <a:t>MobileProbation@bscc.ca.gov</a:t>
            </a:r>
            <a:endParaRPr lang="en-US" sz="2400" dirty="0"/>
          </a:p>
        </p:txBody>
      </p:sp>
      <p:sp>
        <p:nvSpPr>
          <p:cNvPr id="7" name="TextBox 6">
            <a:extLst>
              <a:ext uri="{FF2B5EF4-FFF2-40B4-BE49-F238E27FC236}">
                <a16:creationId xmlns:a16="http://schemas.microsoft.com/office/drawing/2014/main" id="{9EB8195A-36E2-DCC6-F505-5D0EE759FFED}"/>
              </a:ext>
            </a:extLst>
          </p:cNvPr>
          <p:cNvSpPr txBox="1"/>
          <p:nvPr/>
        </p:nvSpPr>
        <p:spPr>
          <a:xfrm>
            <a:off x="47127" y="5076119"/>
            <a:ext cx="3984258" cy="461665"/>
          </a:xfrm>
          <a:prstGeom prst="rect">
            <a:avLst/>
          </a:prstGeom>
          <a:noFill/>
        </p:spPr>
        <p:txBody>
          <a:bodyPr wrap="square">
            <a:spAutoFit/>
          </a:bodyPr>
          <a:lstStyle/>
          <a:p>
            <a:r>
              <a:rPr lang="en-US" sz="2400" kern="1200" dirty="0">
                <a:solidFill>
                  <a:srgbClr val="FFFFFF"/>
                </a:solidFill>
                <a:latin typeface="+mj-lt"/>
                <a:ea typeface="+mj-ea"/>
                <a:cs typeface="+mj-cs"/>
              </a:rPr>
              <a:t>MobileProbation@bscc.ca.gov</a:t>
            </a:r>
            <a:endParaRPr lang="en-US" sz="2400" dirty="0"/>
          </a:p>
        </p:txBody>
      </p:sp>
    </p:spTree>
    <p:extLst>
      <p:ext uri="{BB962C8B-B14F-4D97-AF65-F5344CB8AC3E}">
        <p14:creationId xmlns:p14="http://schemas.microsoft.com/office/powerpoint/2010/main" val="35462017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5D6E7-62D6-83BC-DC80-6EC98362EFD9}"/>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Budget Modifications</a:t>
            </a:r>
          </a:p>
        </p:txBody>
      </p:sp>
      <p:sp>
        <p:nvSpPr>
          <p:cNvPr id="5" name="TextBox 4">
            <a:extLst>
              <a:ext uri="{FF2B5EF4-FFF2-40B4-BE49-F238E27FC236}">
                <a16:creationId xmlns:a16="http://schemas.microsoft.com/office/drawing/2014/main" id="{0A467E1F-99E5-7A41-4CF3-A309491B22CB}"/>
              </a:ext>
            </a:extLst>
          </p:cNvPr>
          <p:cNvSpPr txBox="1"/>
          <p:nvPr/>
        </p:nvSpPr>
        <p:spPr>
          <a:xfrm>
            <a:off x="482096" y="2386052"/>
            <a:ext cx="9724031" cy="3683358"/>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E6565637-6C08-B2CA-4B5C-98C77903C253}"/>
              </a:ext>
            </a:extLst>
          </p:cNvPr>
          <p:cNvSpPr txBox="1"/>
          <p:nvPr/>
        </p:nvSpPr>
        <p:spPr>
          <a:xfrm>
            <a:off x="-19042" y="2310927"/>
            <a:ext cx="11982442"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A budget modification does not change the Grant Award amount or the grant cycle. </a:t>
            </a:r>
          </a:p>
          <a:p>
            <a:pPr marL="285750" indent="-285750">
              <a:buFont typeface="Arial" panose="020B0604020202020204" pitchFamily="34" charset="0"/>
              <a:buChar char="•"/>
            </a:pPr>
            <a:r>
              <a:rPr lang="en-US" sz="3200" dirty="0"/>
              <a:t>It is the grantee’s responsibility to obtain prior approval from the Field Representative for budget and program modifications before submitting the formal request.</a:t>
            </a:r>
          </a:p>
          <a:p>
            <a:pPr marL="285750" indent="-285750">
              <a:buFont typeface="Arial" panose="020B0604020202020204" pitchFamily="34" charset="0"/>
              <a:buChar char="•"/>
            </a:pPr>
            <a:r>
              <a:rPr lang="en-US" sz="3200" dirty="0"/>
              <a:t>Once the Field Representative pre-approves the need for a modification, the grantee may submit a formal Modification Request Form.</a:t>
            </a:r>
          </a:p>
        </p:txBody>
      </p:sp>
    </p:spTree>
    <p:extLst>
      <p:ext uri="{BB962C8B-B14F-4D97-AF65-F5344CB8AC3E}">
        <p14:creationId xmlns:p14="http://schemas.microsoft.com/office/powerpoint/2010/main" val="11308635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584-CF7F-4518-9A10-04B191D92A30}"/>
              </a:ext>
            </a:extLst>
          </p:cNvPr>
          <p:cNvSpPr>
            <a:spLocks noGrp="1"/>
          </p:cNvSpPr>
          <p:nvPr>
            <p:ph type="title"/>
          </p:nvPr>
        </p:nvSpPr>
        <p:spPr/>
        <p:txBody>
          <a:bodyPr>
            <a:normAutofit/>
          </a:bodyPr>
          <a:lstStyle/>
          <a:p>
            <a:pPr algn="ctr"/>
            <a:r>
              <a:rPr lang="en-US" sz="2800" b="1" dirty="0">
                <a:latin typeface="Arial" panose="020B0604020202020204" pitchFamily="34" charset="0"/>
                <a:cs typeface="Arial" panose="020B0604020202020204" pitchFamily="34" charset="0"/>
              </a:rPr>
              <a:t>Modification Request - Form BSCC 223.1</a:t>
            </a:r>
          </a:p>
        </p:txBody>
      </p:sp>
      <p:sp>
        <p:nvSpPr>
          <p:cNvPr id="5" name="Rectangle 4">
            <a:extLst>
              <a:ext uri="{FF2B5EF4-FFF2-40B4-BE49-F238E27FC236}">
                <a16:creationId xmlns:a16="http://schemas.microsoft.com/office/drawing/2014/main" id="{7EAF1B1A-5323-496C-801A-BC95A6A8BD90}"/>
              </a:ext>
            </a:extLst>
          </p:cNvPr>
          <p:cNvSpPr/>
          <p:nvPr/>
        </p:nvSpPr>
        <p:spPr>
          <a:xfrm>
            <a:off x="2101328" y="5132586"/>
            <a:ext cx="8229600" cy="120032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The grantee shall select Line-Item Change or Budget Modification on the form</a:t>
            </a:r>
          </a:p>
          <a:p>
            <a:endParaRPr lang="en-US" sz="1600" dirty="0">
              <a:latin typeface="Arial" panose="020B0604020202020204" pitchFamily="34" charset="0"/>
              <a:cs typeface="Arial" panose="020B0604020202020204" pitchFamily="34" charset="0"/>
            </a:endParaRPr>
          </a:p>
        </p:txBody>
      </p:sp>
      <p:pic>
        <p:nvPicPr>
          <p:cNvPr id="9" name="Picture 8" descr="Graphical user interface, text, application&#10;&#10;Description automatically generated">
            <a:extLst>
              <a:ext uri="{FF2B5EF4-FFF2-40B4-BE49-F238E27FC236}">
                <a16:creationId xmlns:a16="http://schemas.microsoft.com/office/drawing/2014/main" id="{E0D6CE6B-9CF2-0142-714B-BFE182424332}"/>
              </a:ext>
            </a:extLst>
          </p:cNvPr>
          <p:cNvPicPr>
            <a:picLocks noChangeAspect="1"/>
          </p:cNvPicPr>
          <p:nvPr/>
        </p:nvPicPr>
        <p:blipFill rotWithShape="1">
          <a:blip r:embed="rId3">
            <a:extLst>
              <a:ext uri="{28A0092B-C50C-407E-A947-70E740481C1C}">
                <a14:useLocalDpi xmlns:a14="http://schemas.microsoft.com/office/drawing/2010/main" val="0"/>
              </a:ext>
            </a:extLst>
          </a:blip>
          <a:srcRect l="2462" t="33605" r="3839" b="8447"/>
          <a:stretch/>
        </p:blipFill>
        <p:spPr>
          <a:xfrm>
            <a:off x="1219200" y="1298239"/>
            <a:ext cx="10363200" cy="3825524"/>
          </a:xfrm>
          <a:prstGeom prst="rect">
            <a:avLst/>
          </a:prstGeom>
        </p:spPr>
      </p:pic>
      <p:sp>
        <p:nvSpPr>
          <p:cNvPr id="10" name="&quot;Not Allowed&quot; Symbol 9">
            <a:extLst>
              <a:ext uri="{FF2B5EF4-FFF2-40B4-BE49-F238E27FC236}">
                <a16:creationId xmlns:a16="http://schemas.microsoft.com/office/drawing/2014/main" id="{3DEADB19-64E4-994E-BEC5-734CAC25BB90}"/>
              </a:ext>
            </a:extLst>
          </p:cNvPr>
          <p:cNvSpPr/>
          <p:nvPr/>
        </p:nvSpPr>
        <p:spPr>
          <a:xfrm>
            <a:off x="7391400" y="1905000"/>
            <a:ext cx="914400" cy="91440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4732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317EE-5B19-1C77-C731-FC2011CBC709}"/>
              </a:ext>
            </a:extLst>
          </p:cNvPr>
          <p:cNvSpPr>
            <a:spLocks noGrp="1"/>
          </p:cNvSpPr>
          <p:nvPr>
            <p:ph type="title"/>
          </p:nvPr>
        </p:nvSpPr>
        <p:spPr>
          <a:xfrm>
            <a:off x="466722" y="586855"/>
            <a:ext cx="3201366" cy="3387497"/>
          </a:xfrm>
        </p:spPr>
        <p:txBody>
          <a:bodyPr anchor="b">
            <a:normAutofit/>
          </a:bodyPr>
          <a:lstStyle/>
          <a:p>
            <a:pPr algn="r"/>
            <a:r>
              <a:rPr lang="en-US" sz="4000" b="1" dirty="0">
                <a:solidFill>
                  <a:schemeClr val="bg1"/>
                </a:solidFill>
                <a:latin typeface="Arial" panose="020B0604020202020204" pitchFamily="34" charset="0"/>
                <a:cs typeface="Arial" panose="020B0604020202020204" pitchFamily="34" charset="0"/>
              </a:rPr>
              <a:t>Modification Request - Form BSCC 223.1</a:t>
            </a:r>
            <a:endParaRPr lang="en-US" sz="4000" dirty="0">
              <a:solidFill>
                <a:schemeClr val="bg1"/>
              </a:solidFill>
            </a:endParaRPr>
          </a:p>
        </p:txBody>
      </p:sp>
      <p:sp>
        <p:nvSpPr>
          <p:cNvPr id="6" name="TextBox 5">
            <a:extLst>
              <a:ext uri="{FF2B5EF4-FFF2-40B4-BE49-F238E27FC236}">
                <a16:creationId xmlns:a16="http://schemas.microsoft.com/office/drawing/2014/main" id="{0D5C9495-EB31-AB62-D310-817011C262C0}"/>
              </a:ext>
            </a:extLst>
          </p:cNvPr>
          <p:cNvSpPr txBox="1"/>
          <p:nvPr/>
        </p:nvSpPr>
        <p:spPr>
          <a:xfrm>
            <a:off x="4858985" y="3722427"/>
            <a:ext cx="6169792" cy="286232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In the Changes (+/-) section, The grantee will enter either + or - followed by the dollar amount which will populate the Modified Budget section.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After changes have been entered, the Total in the Changes (+/-) section </a:t>
            </a:r>
            <a:r>
              <a:rPr lang="en-US" sz="1800" u="sng" dirty="0">
                <a:latin typeface="Arial" panose="020B0604020202020204" pitchFamily="34" charset="0"/>
                <a:cs typeface="Arial" panose="020B0604020202020204" pitchFamily="34" charset="0"/>
              </a:rPr>
              <a:t>must </a:t>
            </a:r>
            <a:r>
              <a:rPr lang="en-US" sz="1800" dirty="0">
                <a:latin typeface="Arial" panose="020B0604020202020204" pitchFamily="34" charset="0"/>
                <a:cs typeface="Arial" panose="020B0604020202020204" pitchFamily="34" charset="0"/>
              </a:rPr>
              <a:t>equal zero.</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the grantee is requesting a program modification or a Line-Item change, the Changes (+/-) section may be left blank.</a:t>
            </a:r>
          </a:p>
        </p:txBody>
      </p:sp>
      <p:pic>
        <p:nvPicPr>
          <p:cNvPr id="21" name="Content Placeholder 20" descr="Graphical user interface, table&#10;&#10;Description automatically generated">
            <a:extLst>
              <a:ext uri="{FF2B5EF4-FFF2-40B4-BE49-F238E27FC236}">
                <a16:creationId xmlns:a16="http://schemas.microsoft.com/office/drawing/2014/main" id="{C7F985F3-5849-77F6-1ABE-BBA5B962D0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26" t="34220" r="9497"/>
          <a:stretch/>
        </p:blipFill>
        <p:spPr>
          <a:xfrm>
            <a:off x="4400581" y="586855"/>
            <a:ext cx="7086601" cy="2862322"/>
          </a:xfrm>
        </p:spPr>
      </p:pic>
    </p:spTree>
    <p:extLst>
      <p:ext uri="{BB962C8B-B14F-4D97-AF65-F5344CB8AC3E}">
        <p14:creationId xmlns:p14="http://schemas.microsoft.com/office/powerpoint/2010/main" val="23607803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00339-2A9E-B912-C163-37E25ECBF395}"/>
              </a:ext>
            </a:extLst>
          </p:cNvPr>
          <p:cNvSpPr>
            <a:spLocks noGrp="1"/>
          </p:cNvSpPr>
          <p:nvPr>
            <p:ph type="title"/>
          </p:nvPr>
        </p:nvSpPr>
        <p:spPr>
          <a:xfrm>
            <a:off x="466722" y="586855"/>
            <a:ext cx="3201366" cy="3387497"/>
          </a:xfrm>
        </p:spPr>
        <p:txBody>
          <a:bodyPr anchor="b">
            <a:normAutofit/>
          </a:bodyPr>
          <a:lstStyle/>
          <a:p>
            <a:pPr algn="ctr"/>
            <a:r>
              <a:rPr lang="en-US" sz="4000" b="1" dirty="0">
                <a:solidFill>
                  <a:schemeClr val="bg1"/>
                </a:solidFill>
                <a:latin typeface="Arial" panose="020B0604020202020204" pitchFamily="34" charset="0"/>
                <a:cs typeface="Arial" panose="020B0604020202020204" pitchFamily="34" charset="0"/>
              </a:rPr>
              <a:t>Modification Request - Form BSCC 223.1</a:t>
            </a:r>
            <a:endParaRPr lang="en-US" sz="4000" dirty="0">
              <a:solidFill>
                <a:schemeClr val="bg1"/>
              </a:solidFill>
            </a:endParaRPr>
          </a:p>
        </p:txBody>
      </p:sp>
      <p:sp>
        <p:nvSpPr>
          <p:cNvPr id="5" name="TextBox 4">
            <a:extLst>
              <a:ext uri="{FF2B5EF4-FFF2-40B4-BE49-F238E27FC236}">
                <a16:creationId xmlns:a16="http://schemas.microsoft.com/office/drawing/2014/main" id="{FAEC0FCB-1A46-E525-E535-A9BE92CD96E4}"/>
              </a:ext>
            </a:extLst>
          </p:cNvPr>
          <p:cNvSpPr txBox="1"/>
          <p:nvPr/>
        </p:nvSpPr>
        <p:spPr>
          <a:xfrm>
            <a:off x="5105400" y="3974352"/>
            <a:ext cx="5410200" cy="2031325"/>
          </a:xfrm>
          <a:prstGeom prst="rect">
            <a:avLst/>
          </a:prstGeom>
          <a:noFill/>
        </p:spPr>
        <p:txBody>
          <a:bodyPr wrap="square" rtlCol="0">
            <a:spAutoFit/>
          </a:bodyPr>
          <a:lstStyle/>
          <a:p>
            <a:r>
              <a:rPr lang="en-US" dirty="0"/>
              <a:t>Prove a detailed justification and updated project budget narrative for each line-item you are requesting a modification for.</a:t>
            </a:r>
          </a:p>
          <a:p>
            <a:endParaRPr lang="en-US" dirty="0"/>
          </a:p>
          <a:p>
            <a:r>
              <a:rPr lang="en-US" dirty="0"/>
              <a:t>Once the BSCC staff reviews and approves the budget modification, the updated invoice workbook will be made available on the OneDrive.</a:t>
            </a:r>
          </a:p>
        </p:txBody>
      </p:sp>
      <p:pic>
        <p:nvPicPr>
          <p:cNvPr id="11" name="Content Placeholder 10" descr="Graphical user interface, application, table&#10;&#10;Description automatically generated">
            <a:extLst>
              <a:ext uri="{FF2B5EF4-FFF2-40B4-BE49-F238E27FC236}">
                <a16:creationId xmlns:a16="http://schemas.microsoft.com/office/drawing/2014/main" id="{B28A7A5F-E4B0-B928-3C8C-D86F17257E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24286"/>
            <a:ext cx="7772400" cy="3939928"/>
          </a:xfrm>
        </p:spPr>
      </p:pic>
    </p:spTree>
    <p:extLst>
      <p:ext uri="{BB962C8B-B14F-4D97-AF65-F5344CB8AC3E}">
        <p14:creationId xmlns:p14="http://schemas.microsoft.com/office/powerpoint/2010/main" val="41229675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00339-2A9E-B912-C163-37E25ECBF39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Sample Budget Modification Justifications:</a:t>
            </a:r>
          </a:p>
        </p:txBody>
      </p:sp>
      <p:pic>
        <p:nvPicPr>
          <p:cNvPr id="4" name="Content Placeholder 3">
            <a:extLst>
              <a:ext uri="{FF2B5EF4-FFF2-40B4-BE49-F238E27FC236}">
                <a16:creationId xmlns:a16="http://schemas.microsoft.com/office/drawing/2014/main" id="{0E52A870-20F2-DAB7-D582-97B106260EA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134809" y="609498"/>
            <a:ext cx="7908681" cy="1892486"/>
          </a:xfrm>
          <a:prstGeom prst="rect">
            <a:avLst/>
          </a:prstGeom>
        </p:spPr>
      </p:pic>
      <p:pic>
        <p:nvPicPr>
          <p:cNvPr id="5" name="Picture 4">
            <a:extLst>
              <a:ext uri="{FF2B5EF4-FFF2-40B4-BE49-F238E27FC236}">
                <a16:creationId xmlns:a16="http://schemas.microsoft.com/office/drawing/2014/main" id="{32A22229-1310-2A5C-4E7A-83803BA5BC05}"/>
              </a:ext>
            </a:extLst>
          </p:cNvPr>
          <p:cNvPicPr>
            <a:picLocks noChangeAspect="1"/>
          </p:cNvPicPr>
          <p:nvPr/>
        </p:nvPicPr>
        <p:blipFill>
          <a:blip r:embed="rId4"/>
          <a:stretch>
            <a:fillRect/>
          </a:stretch>
        </p:blipFill>
        <p:spPr>
          <a:xfrm>
            <a:off x="4191000" y="3613668"/>
            <a:ext cx="7683774" cy="1796532"/>
          </a:xfrm>
          <a:prstGeom prst="rect">
            <a:avLst/>
          </a:prstGeom>
        </p:spPr>
      </p:pic>
      <p:sp>
        <p:nvSpPr>
          <p:cNvPr id="6" name="TextBox 5">
            <a:extLst>
              <a:ext uri="{FF2B5EF4-FFF2-40B4-BE49-F238E27FC236}">
                <a16:creationId xmlns:a16="http://schemas.microsoft.com/office/drawing/2014/main" id="{C89E6803-F0A5-E5A7-6AB2-122BD9101A33}"/>
              </a:ext>
            </a:extLst>
          </p:cNvPr>
          <p:cNvSpPr txBox="1"/>
          <p:nvPr/>
        </p:nvSpPr>
        <p:spPr>
          <a:xfrm>
            <a:off x="4134810" y="277922"/>
            <a:ext cx="1219200" cy="369332"/>
          </a:xfrm>
          <a:prstGeom prst="rect">
            <a:avLst/>
          </a:prstGeom>
          <a:noFill/>
        </p:spPr>
        <p:txBody>
          <a:bodyPr wrap="square" rtlCol="0">
            <a:spAutoFit/>
          </a:bodyPr>
          <a:lstStyle/>
          <a:p>
            <a:r>
              <a:rPr lang="en-US" dirty="0"/>
              <a:t>Do This</a:t>
            </a:r>
          </a:p>
        </p:txBody>
      </p:sp>
      <p:sp>
        <p:nvSpPr>
          <p:cNvPr id="7" name="TextBox 6">
            <a:extLst>
              <a:ext uri="{FF2B5EF4-FFF2-40B4-BE49-F238E27FC236}">
                <a16:creationId xmlns:a16="http://schemas.microsoft.com/office/drawing/2014/main" id="{75B4F713-3767-3CA5-53C4-89EB92058D59}"/>
              </a:ext>
            </a:extLst>
          </p:cNvPr>
          <p:cNvSpPr txBox="1"/>
          <p:nvPr/>
        </p:nvSpPr>
        <p:spPr>
          <a:xfrm>
            <a:off x="4134809" y="3234194"/>
            <a:ext cx="1082347" cy="369332"/>
          </a:xfrm>
          <a:prstGeom prst="rect">
            <a:avLst/>
          </a:prstGeom>
          <a:noFill/>
        </p:spPr>
        <p:txBody>
          <a:bodyPr wrap="square" rtlCol="0">
            <a:spAutoFit/>
          </a:bodyPr>
          <a:lstStyle/>
          <a:p>
            <a:r>
              <a:rPr lang="en-US" dirty="0"/>
              <a:t>Not This</a:t>
            </a:r>
          </a:p>
        </p:txBody>
      </p:sp>
    </p:spTree>
    <p:extLst>
      <p:ext uri="{BB962C8B-B14F-4D97-AF65-F5344CB8AC3E}">
        <p14:creationId xmlns:p14="http://schemas.microsoft.com/office/powerpoint/2010/main" val="40471884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4344A9-423A-4A61-A5C4-83849A24F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gn="l"/>
            <a:br>
              <a:rPr lang="en-US" sz="5200">
                <a:solidFill>
                  <a:srgbClr val="FFFFFF"/>
                </a:solidFill>
              </a:rPr>
            </a:br>
            <a:br>
              <a:rPr lang="en-US" sz="5200">
                <a:solidFill>
                  <a:srgbClr val="FFFFFF"/>
                </a:solidFill>
              </a:rPr>
            </a:br>
            <a:r>
              <a:rPr lang="en-US" sz="5200">
                <a:solidFill>
                  <a:srgbClr val="FFFFFF"/>
                </a:solidFill>
              </a:rPr>
              <a:t>Questions?</a:t>
            </a:r>
          </a:p>
        </p:txBody>
      </p:sp>
      <p:sp>
        <p:nvSpPr>
          <p:cNvPr id="2059" name="Rectangle 205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8400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D0F-447A-4451-8371-147FECF27633}"/>
              </a:ext>
            </a:extLst>
          </p:cNvPr>
          <p:cNvSpPr>
            <a:spLocks noGrp="1"/>
          </p:cNvSpPr>
          <p:nvPr>
            <p:ph type="title"/>
          </p:nvPr>
        </p:nvSpPr>
        <p:spPr/>
        <p:txBody>
          <a:bodyPr>
            <a:normAutofit/>
          </a:bodyPr>
          <a:lstStyle/>
          <a:p>
            <a:r>
              <a:rPr lang="en-US" sz="2800" b="1" dirty="0">
                <a:solidFill>
                  <a:schemeClr val="tx2"/>
                </a:solidFill>
                <a:latin typeface="Arial" panose="020B0604020202020204" pitchFamily="34" charset="0"/>
                <a:cs typeface="Arial" panose="020B0604020202020204" pitchFamily="34" charset="0"/>
              </a:rPr>
              <a:t>Desk Review Process and Supporting Documentation</a:t>
            </a:r>
          </a:p>
        </p:txBody>
      </p:sp>
      <p:sp>
        <p:nvSpPr>
          <p:cNvPr id="17" name="Rectangle 16">
            <a:extLst>
              <a:ext uri="{FF2B5EF4-FFF2-40B4-BE49-F238E27FC236}">
                <a16:creationId xmlns:a16="http://schemas.microsoft.com/office/drawing/2014/main" id="{00ECE8BA-DA78-4096-BC99-1A383694BFBD}"/>
              </a:ext>
            </a:extLst>
          </p:cNvPr>
          <p:cNvSpPr/>
          <p:nvPr/>
        </p:nvSpPr>
        <p:spPr>
          <a:xfrm>
            <a:off x="7333724" y="1425983"/>
            <a:ext cx="4669549" cy="5078313"/>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Separate from the Financial Invoice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Grantees must complete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the Desk Review Packet and Financial Invoice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documents not required for every invoice, unless requested by BSCC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Grantees must maintain supporting documentation for all grant expenditures claimed on invoices.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supporting documentation must be maintained by the grantee on site and be readily available for review during BSCC site visits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Examples of supporting documentation: receipts, invoices, work orders, Field Representative approvals, etc.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0ADA79C-4016-4023-8D4C-7ACE72410D40}"/>
              </a:ext>
            </a:extLst>
          </p:cNvPr>
          <p:cNvPicPr>
            <a:picLocks noChangeAspect="1"/>
          </p:cNvPicPr>
          <p:nvPr/>
        </p:nvPicPr>
        <p:blipFill>
          <a:blip r:embed="rId3"/>
          <a:stretch>
            <a:fillRect/>
          </a:stretch>
        </p:blipFill>
        <p:spPr>
          <a:xfrm>
            <a:off x="3886200" y="2260938"/>
            <a:ext cx="3287767" cy="3962400"/>
          </a:xfrm>
          <a:prstGeom prst="rect">
            <a:avLst/>
          </a:prstGeom>
          <a:ln w="12700">
            <a:solidFill>
              <a:schemeClr val="tx1"/>
            </a:solidFill>
          </a:ln>
        </p:spPr>
      </p:pic>
      <p:pic>
        <p:nvPicPr>
          <p:cNvPr id="4" name="Picture 3">
            <a:extLst>
              <a:ext uri="{FF2B5EF4-FFF2-40B4-BE49-F238E27FC236}">
                <a16:creationId xmlns:a16="http://schemas.microsoft.com/office/drawing/2014/main" id="{726AAE84-969A-B2BC-C850-A286A9267863}"/>
              </a:ext>
            </a:extLst>
          </p:cNvPr>
          <p:cNvPicPr>
            <a:picLocks noChangeAspect="1"/>
          </p:cNvPicPr>
          <p:nvPr/>
        </p:nvPicPr>
        <p:blipFill>
          <a:blip r:embed="rId4"/>
          <a:stretch>
            <a:fillRect/>
          </a:stretch>
        </p:blipFill>
        <p:spPr>
          <a:xfrm>
            <a:off x="438676" y="1298040"/>
            <a:ext cx="3287767" cy="4261919"/>
          </a:xfrm>
          <a:prstGeom prst="rect">
            <a:avLst/>
          </a:prstGeom>
          <a:ln>
            <a:solidFill>
              <a:schemeClr val="tx1"/>
            </a:solidFill>
          </a:ln>
        </p:spPr>
      </p:pic>
    </p:spTree>
    <p:extLst>
      <p:ext uri="{BB962C8B-B14F-4D97-AF65-F5344CB8AC3E}">
        <p14:creationId xmlns:p14="http://schemas.microsoft.com/office/powerpoint/2010/main" val="10393306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D0F-447A-4451-8371-147FECF27633}"/>
              </a:ext>
            </a:extLst>
          </p:cNvPr>
          <p:cNvSpPr>
            <a:spLocks noGrp="1"/>
          </p:cNvSpPr>
          <p:nvPr>
            <p:ph type="title"/>
          </p:nvPr>
        </p:nvSpPr>
        <p:spPr>
          <a:xfrm>
            <a:off x="2022088" y="95241"/>
            <a:ext cx="8229600" cy="838200"/>
          </a:xfrm>
        </p:spPr>
        <p:txBody>
          <a:bodyPr>
            <a:normAutofit fontScale="90000"/>
          </a:bodyPr>
          <a:lstStyle/>
          <a:p>
            <a:r>
              <a:rPr lang="en-US" sz="2800" b="1" dirty="0">
                <a:solidFill>
                  <a:schemeClr val="tx2"/>
                </a:solidFill>
                <a:latin typeface="Arial" panose="020B0604020202020204" pitchFamily="34" charset="0"/>
                <a:cs typeface="Arial" panose="020B0604020202020204" pitchFamily="34" charset="0"/>
              </a:rPr>
              <a:t>Preparing Invoice Supporting Documentation Packet</a:t>
            </a:r>
          </a:p>
        </p:txBody>
      </p:sp>
      <p:sp>
        <p:nvSpPr>
          <p:cNvPr id="17" name="Rectangle 16">
            <a:extLst>
              <a:ext uri="{FF2B5EF4-FFF2-40B4-BE49-F238E27FC236}">
                <a16:creationId xmlns:a16="http://schemas.microsoft.com/office/drawing/2014/main" id="{00ECE8BA-DA78-4096-BC99-1A383694BFBD}"/>
              </a:ext>
            </a:extLst>
          </p:cNvPr>
          <p:cNvSpPr/>
          <p:nvPr/>
        </p:nvSpPr>
        <p:spPr>
          <a:xfrm>
            <a:off x="6382216" y="1183670"/>
            <a:ext cx="3869473" cy="5262979"/>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Compile, highlight and label all project related receipts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Dates on all supporting documents must fall between grant start date and the end date of the applicable reporting period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Types of supporting documentation that should be provided for each category can be located within the instructions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B113D09-48DA-9C35-FC9F-FFEA8A64036C}"/>
              </a:ext>
            </a:extLst>
          </p:cNvPr>
          <p:cNvPicPr>
            <a:picLocks noChangeAspect="1"/>
          </p:cNvPicPr>
          <p:nvPr/>
        </p:nvPicPr>
        <p:blipFill>
          <a:blip r:embed="rId3"/>
          <a:stretch>
            <a:fillRect/>
          </a:stretch>
        </p:blipFill>
        <p:spPr>
          <a:xfrm>
            <a:off x="2133600" y="1009659"/>
            <a:ext cx="4114800" cy="5334000"/>
          </a:xfrm>
          <a:prstGeom prst="rect">
            <a:avLst/>
          </a:prstGeom>
          <a:ln>
            <a:solidFill>
              <a:schemeClr val="tx1"/>
            </a:solidFill>
          </a:ln>
        </p:spPr>
      </p:pic>
    </p:spTree>
    <p:extLst>
      <p:ext uri="{BB962C8B-B14F-4D97-AF65-F5344CB8AC3E}">
        <p14:creationId xmlns:p14="http://schemas.microsoft.com/office/powerpoint/2010/main" val="6289225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FB687-5C90-41C5-B330-CEEBBF632346}"/>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latin typeface="Arial" panose="020B0604020202020204" pitchFamily="34" charset="0"/>
                <a:cs typeface="Arial" panose="020B0604020202020204" pitchFamily="34" charset="0"/>
              </a:rPr>
              <a:t>How to locate the Invoice Workbook </a:t>
            </a:r>
          </a:p>
        </p:txBody>
      </p:sp>
      <p:sp>
        <p:nvSpPr>
          <p:cNvPr id="4" name="Content Placeholder 3">
            <a:extLst>
              <a:ext uri="{FF2B5EF4-FFF2-40B4-BE49-F238E27FC236}">
                <a16:creationId xmlns:a16="http://schemas.microsoft.com/office/drawing/2014/main" id="{023073F1-F7B2-4FF9-9B67-76ACCE72BC01}"/>
              </a:ext>
            </a:extLst>
          </p:cNvPr>
          <p:cNvSpPr>
            <a:spLocks noGrp="1"/>
          </p:cNvSpPr>
          <p:nvPr>
            <p:ph idx="1"/>
          </p:nvPr>
        </p:nvSpPr>
        <p:spPr>
          <a:xfrm>
            <a:off x="4581727" y="649480"/>
            <a:ext cx="3025303" cy="5546047"/>
          </a:xfrm>
        </p:spPr>
        <p:txBody>
          <a:bodyPr anchor="ctr">
            <a:normAutofit/>
          </a:bodyPr>
          <a:lstStyle/>
          <a:p>
            <a:r>
              <a:rPr lang="en-US" sz="2000" dirty="0"/>
              <a:t>Invoice Workbooks are saved on OneDrive</a:t>
            </a:r>
          </a:p>
          <a:p>
            <a:r>
              <a:rPr lang="en-US" sz="2000" dirty="0"/>
              <a:t>No account needed</a:t>
            </a:r>
          </a:p>
          <a:p>
            <a:r>
              <a:rPr lang="en-US" sz="2000" dirty="0"/>
              <a:t>Accessible to those listed on the Contact Sheet</a:t>
            </a:r>
          </a:p>
        </p:txBody>
      </p:sp>
      <p:pic>
        <p:nvPicPr>
          <p:cNvPr id="8" name="Graphic 7" descr="Open Folder">
            <a:extLst>
              <a:ext uri="{FF2B5EF4-FFF2-40B4-BE49-F238E27FC236}">
                <a16:creationId xmlns:a16="http://schemas.microsoft.com/office/drawing/2014/main" id="{56894B13-2C39-4F68-7559-EEF3AAF2F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27258060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D0F-447A-4451-8371-147FECF27633}"/>
              </a:ext>
            </a:extLst>
          </p:cNvPr>
          <p:cNvSpPr>
            <a:spLocks noGrp="1"/>
          </p:cNvSpPr>
          <p:nvPr>
            <p:ph type="title"/>
          </p:nvPr>
        </p:nvSpPr>
        <p:spPr>
          <a:xfrm>
            <a:off x="2474433" y="0"/>
            <a:ext cx="7355367" cy="838200"/>
          </a:xfrm>
        </p:spPr>
        <p:txBody>
          <a:bodyPr>
            <a:normAutofit/>
          </a:bodyPr>
          <a:lstStyle/>
          <a:p>
            <a:r>
              <a:rPr lang="en-US" sz="2800" b="1" dirty="0">
                <a:latin typeface="Arial" panose="020B0604020202020204" pitchFamily="34" charset="0"/>
                <a:cs typeface="Arial" panose="020B0604020202020204" pitchFamily="34" charset="0"/>
              </a:rPr>
              <a:t>Invoice Supporting Documentation Packet</a:t>
            </a:r>
          </a:p>
        </p:txBody>
      </p:sp>
      <p:sp>
        <p:nvSpPr>
          <p:cNvPr id="17" name="Rectangle 16">
            <a:extLst>
              <a:ext uri="{FF2B5EF4-FFF2-40B4-BE49-F238E27FC236}">
                <a16:creationId xmlns:a16="http://schemas.microsoft.com/office/drawing/2014/main" id="{00ECE8BA-DA78-4096-BC99-1A383694BFBD}"/>
              </a:ext>
            </a:extLst>
          </p:cNvPr>
          <p:cNvSpPr/>
          <p:nvPr/>
        </p:nvSpPr>
        <p:spPr>
          <a:xfrm>
            <a:off x="6934200" y="1206895"/>
            <a:ext cx="4038600"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Must be submitted with every Desk Review.</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Every item on the invoice must have sufficient supporting documentation to substantiate exact amount claimed for reimbursement.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will list the amount and support documents provided for each category here.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Must be signed and dated by the Authorized Financial Officer.</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69F4E6-AE46-4863-9AB3-19ABD0C6795A}"/>
              </a:ext>
            </a:extLst>
          </p:cNvPr>
          <p:cNvSpPr txBox="1"/>
          <p:nvPr/>
        </p:nvSpPr>
        <p:spPr>
          <a:xfrm>
            <a:off x="1981200" y="630930"/>
            <a:ext cx="8229600" cy="461665"/>
          </a:xfrm>
          <a:prstGeom prst="rect">
            <a:avLst/>
          </a:prstGeom>
          <a:noFill/>
        </p:spPr>
        <p:txBody>
          <a:bodyPr wrap="square" rtlCol="0">
            <a:spAutoFit/>
          </a:bodyPr>
          <a:lstStyle/>
          <a:p>
            <a:pPr algn="ctr"/>
            <a:r>
              <a:rPr lang="en-US" sz="2400" dirty="0"/>
              <a:t> - Grantee Invoice Supporting Documentation Checklist -</a:t>
            </a:r>
          </a:p>
        </p:txBody>
      </p:sp>
      <p:pic>
        <p:nvPicPr>
          <p:cNvPr id="7" name="Picture 6">
            <a:extLst>
              <a:ext uri="{FF2B5EF4-FFF2-40B4-BE49-F238E27FC236}">
                <a16:creationId xmlns:a16="http://schemas.microsoft.com/office/drawing/2014/main" id="{17322322-2E61-4A0D-8FFC-9331D5858089}"/>
              </a:ext>
            </a:extLst>
          </p:cNvPr>
          <p:cNvPicPr>
            <a:picLocks noChangeAspect="1"/>
          </p:cNvPicPr>
          <p:nvPr/>
        </p:nvPicPr>
        <p:blipFill>
          <a:blip r:embed="rId3"/>
          <a:stretch>
            <a:fillRect/>
          </a:stretch>
        </p:blipFill>
        <p:spPr>
          <a:xfrm>
            <a:off x="685800" y="1066800"/>
            <a:ext cx="5903433" cy="5791200"/>
          </a:xfrm>
          <a:prstGeom prst="rect">
            <a:avLst/>
          </a:prstGeom>
        </p:spPr>
      </p:pic>
    </p:spTree>
    <p:extLst>
      <p:ext uri="{BB962C8B-B14F-4D97-AF65-F5344CB8AC3E}">
        <p14:creationId xmlns:p14="http://schemas.microsoft.com/office/powerpoint/2010/main" val="24543755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D0F-447A-4451-8371-147FECF27633}"/>
              </a:ext>
            </a:extLst>
          </p:cNvPr>
          <p:cNvSpPr>
            <a:spLocks noGrp="1"/>
          </p:cNvSpPr>
          <p:nvPr>
            <p:ph type="title"/>
          </p:nvPr>
        </p:nvSpPr>
        <p:spPr>
          <a:xfrm>
            <a:off x="2781299" y="228600"/>
            <a:ext cx="6629401" cy="228599"/>
          </a:xfrm>
        </p:spPr>
        <p:txBody>
          <a:bodyPr>
            <a:normAutofit fontScale="90000"/>
          </a:bodyPr>
          <a:lstStyle/>
          <a:p>
            <a:r>
              <a:rPr lang="en-US" sz="2800" b="1" dirty="0">
                <a:latin typeface="Arial" panose="020B0604020202020204" pitchFamily="34" charset="0"/>
                <a:cs typeface="Arial" panose="020B0604020202020204" pitchFamily="34" charset="0"/>
              </a:rPr>
              <a:t>Invoice Supporting Documentation Packet</a:t>
            </a:r>
          </a:p>
        </p:txBody>
      </p:sp>
      <p:sp>
        <p:nvSpPr>
          <p:cNvPr id="17" name="Rectangle 16">
            <a:extLst>
              <a:ext uri="{FF2B5EF4-FFF2-40B4-BE49-F238E27FC236}">
                <a16:creationId xmlns:a16="http://schemas.microsoft.com/office/drawing/2014/main" id="{00ECE8BA-DA78-4096-BC99-1A383694BFBD}"/>
              </a:ext>
            </a:extLst>
          </p:cNvPr>
          <p:cNvSpPr/>
          <p:nvPr/>
        </p:nvSpPr>
        <p:spPr>
          <a:xfrm>
            <a:off x="6853544" y="1536174"/>
            <a:ext cx="4038600" cy="3785652"/>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Ensure all supporting documents are accurately labeled and matched to the amounts listed on your Checklist.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Compile documents in the order outlined on the Checklist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Scan into a single PDF and email to the MobileProbation@bscc.ca.gov inbox or upload it into your OneDrive folder.</a:t>
            </a:r>
          </a:p>
        </p:txBody>
      </p:sp>
      <p:sp>
        <p:nvSpPr>
          <p:cNvPr id="5" name="TextBox 4">
            <a:extLst>
              <a:ext uri="{FF2B5EF4-FFF2-40B4-BE49-F238E27FC236}">
                <a16:creationId xmlns:a16="http://schemas.microsoft.com/office/drawing/2014/main" id="{45FB7541-27CE-4184-A0BC-6B9FA2830906}"/>
              </a:ext>
            </a:extLst>
          </p:cNvPr>
          <p:cNvSpPr txBox="1"/>
          <p:nvPr/>
        </p:nvSpPr>
        <p:spPr>
          <a:xfrm>
            <a:off x="1981199" y="533400"/>
            <a:ext cx="8229600" cy="461665"/>
          </a:xfrm>
          <a:prstGeom prst="rect">
            <a:avLst/>
          </a:prstGeom>
          <a:noFill/>
        </p:spPr>
        <p:txBody>
          <a:bodyPr wrap="square" rtlCol="0">
            <a:spAutoFit/>
          </a:bodyPr>
          <a:lstStyle/>
          <a:p>
            <a:pPr algn="ctr"/>
            <a:r>
              <a:rPr lang="en-US" sz="2400" dirty="0"/>
              <a:t> - Assembling and Submitting -</a:t>
            </a:r>
          </a:p>
        </p:txBody>
      </p:sp>
      <p:pic>
        <p:nvPicPr>
          <p:cNvPr id="4" name="Picture 3">
            <a:extLst>
              <a:ext uri="{FF2B5EF4-FFF2-40B4-BE49-F238E27FC236}">
                <a16:creationId xmlns:a16="http://schemas.microsoft.com/office/drawing/2014/main" id="{5B811CB5-6BB7-40BE-A40D-93AA0010764B}"/>
              </a:ext>
            </a:extLst>
          </p:cNvPr>
          <p:cNvPicPr>
            <a:picLocks noChangeAspect="1"/>
          </p:cNvPicPr>
          <p:nvPr/>
        </p:nvPicPr>
        <p:blipFill>
          <a:blip r:embed="rId3"/>
          <a:stretch>
            <a:fillRect/>
          </a:stretch>
        </p:blipFill>
        <p:spPr>
          <a:xfrm>
            <a:off x="914400" y="1038225"/>
            <a:ext cx="5920094" cy="5562600"/>
          </a:xfrm>
          <a:prstGeom prst="rect">
            <a:avLst/>
          </a:prstGeom>
        </p:spPr>
      </p:pic>
    </p:spTree>
    <p:extLst>
      <p:ext uri="{BB962C8B-B14F-4D97-AF65-F5344CB8AC3E}">
        <p14:creationId xmlns:p14="http://schemas.microsoft.com/office/powerpoint/2010/main" val="39291811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81F393-9E92-63DA-80A5-C1ECA90A9313}"/>
              </a:ext>
            </a:extLst>
          </p:cNvPr>
          <p:cNvPicPr>
            <a:picLocks noChangeAspect="1"/>
          </p:cNvPicPr>
          <p:nvPr/>
        </p:nvPicPr>
        <p:blipFill rotWithShape="1">
          <a:blip r:embed="rId3"/>
          <a:srcRect l="6" r="2217"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2276475" y="2247900"/>
            <a:ext cx="7581900" cy="2514600"/>
          </a:xfrm>
        </p:spPr>
        <p:txBody>
          <a:bodyPr vert="horz" lIns="91440" tIns="45720" rIns="91440" bIns="45720" rtlCol="0" anchor="ctr">
            <a:normAutofit/>
          </a:bodyPr>
          <a:lstStyle/>
          <a:p>
            <a:br>
              <a:rPr lang="en-US" sz="5600" dirty="0">
                <a:solidFill>
                  <a:schemeClr val="tx1">
                    <a:lumMod val="75000"/>
                    <a:lumOff val="25000"/>
                  </a:schemeClr>
                </a:solidFill>
              </a:rPr>
            </a:br>
            <a:br>
              <a:rPr lang="en-US" sz="5600" dirty="0">
                <a:solidFill>
                  <a:schemeClr val="tx1">
                    <a:lumMod val="75000"/>
                    <a:lumOff val="25000"/>
                  </a:schemeClr>
                </a:solidFill>
              </a:rPr>
            </a:br>
            <a:r>
              <a:rPr lang="en-US" sz="5600" dirty="0">
                <a:solidFill>
                  <a:schemeClr val="tx1">
                    <a:lumMod val="75000"/>
                    <a:lumOff val="25000"/>
                  </a:schemeClr>
                </a:solidFill>
              </a:rPr>
              <a:t>Questions?</a:t>
            </a:r>
          </a:p>
        </p:txBody>
      </p:sp>
    </p:spTree>
    <p:extLst>
      <p:ext uri="{BB962C8B-B14F-4D97-AF65-F5344CB8AC3E}">
        <p14:creationId xmlns:p14="http://schemas.microsoft.com/office/powerpoint/2010/main" val="14346380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152400" y="424608"/>
            <a:ext cx="11887199" cy="6128592"/>
          </a:xfrm>
        </p:spPr>
        <p:txBody>
          <a:bodyPr vert="horz" lIns="91440" tIns="45720" rIns="91440" bIns="45720" rtlCol="0" anchor="b">
            <a:normAutofit/>
          </a:bodyPr>
          <a:lstStyle/>
          <a:p>
            <a:pPr algn="l"/>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320350-A2E8-B9D7-B01F-A13600A80F6D}"/>
              </a:ext>
            </a:extLst>
          </p:cNvPr>
          <p:cNvSpPr txBox="1"/>
          <p:nvPr/>
        </p:nvSpPr>
        <p:spPr>
          <a:xfrm>
            <a:off x="342899" y="1808191"/>
            <a:ext cx="11506200"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Always refer to  the Project Budget Narrative tab to verify that you are charging the correct items allowed for your grant before you submit your invoice for payment.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Even if you have no expenditures, you still need to submit a signed invoice for approval.</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The person completing to invoice has to be different from the person approving the invoice.</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Notify your field rep. before submitting a budget modification to get their approval.</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3" name="TextBox 2">
            <a:extLst>
              <a:ext uri="{FF2B5EF4-FFF2-40B4-BE49-F238E27FC236}">
                <a16:creationId xmlns:a16="http://schemas.microsoft.com/office/drawing/2014/main" id="{4F806D11-7D31-4435-A910-ABDA5CFB8290}"/>
              </a:ext>
            </a:extLst>
          </p:cNvPr>
          <p:cNvSpPr txBox="1"/>
          <p:nvPr/>
        </p:nvSpPr>
        <p:spPr>
          <a:xfrm>
            <a:off x="435790" y="479502"/>
            <a:ext cx="6366999" cy="923330"/>
          </a:xfrm>
          <a:prstGeom prst="rect">
            <a:avLst/>
          </a:prstGeom>
          <a:noFill/>
        </p:spPr>
        <p:txBody>
          <a:bodyPr wrap="none" rtlCol="0">
            <a:spAutoFit/>
          </a:bodyPr>
          <a:lstStyle/>
          <a:p>
            <a:r>
              <a:rPr lang="en-US" sz="5400" dirty="0">
                <a:solidFill>
                  <a:schemeClr val="bg1"/>
                </a:solidFill>
              </a:rPr>
              <a:t>Important Reminders:</a:t>
            </a:r>
          </a:p>
        </p:txBody>
      </p:sp>
    </p:spTree>
    <p:extLst>
      <p:ext uri="{BB962C8B-B14F-4D97-AF65-F5344CB8AC3E}">
        <p14:creationId xmlns:p14="http://schemas.microsoft.com/office/powerpoint/2010/main" val="1359188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5D6E7-62D6-83BC-DC80-6EC98362EFD9}"/>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l"/>
            <a:r>
              <a:rPr lang="en-US" sz="4000" kern="1200" dirty="0">
                <a:solidFill>
                  <a:srgbClr val="FFFFFF"/>
                </a:solidFill>
                <a:latin typeface="+mj-lt"/>
                <a:ea typeface="+mj-ea"/>
                <a:cs typeface="+mj-cs"/>
              </a:rPr>
              <a:t>Grantee Presentations</a:t>
            </a:r>
            <a:br>
              <a:rPr lang="en-US" sz="4000" kern="1200" dirty="0">
                <a:solidFill>
                  <a:srgbClr val="FFFFFF"/>
                </a:solidFill>
                <a:latin typeface="+mj-lt"/>
                <a:ea typeface="+mj-ea"/>
                <a:cs typeface="+mj-cs"/>
              </a:rPr>
            </a:br>
            <a:r>
              <a:rPr lang="en-US" sz="2400" i="1" kern="1200" dirty="0">
                <a:solidFill>
                  <a:srgbClr val="FFFFFF"/>
                </a:solidFill>
                <a:latin typeface="+mj-lt"/>
                <a:ea typeface="+mj-ea"/>
                <a:cs typeface="+mj-cs"/>
              </a:rPr>
              <a:t>(3-5 minutes)</a:t>
            </a:r>
            <a:endParaRPr lang="en-US" sz="4000" i="1"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0A467E1F-99E5-7A41-4CF3-A309491B22CB}"/>
              </a:ext>
            </a:extLst>
          </p:cNvPr>
          <p:cNvSpPr txBox="1"/>
          <p:nvPr/>
        </p:nvSpPr>
        <p:spPr>
          <a:xfrm>
            <a:off x="1371599" y="1590741"/>
            <a:ext cx="9724031" cy="4410814"/>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a:t>One spokesperson from each project</a:t>
            </a:r>
          </a:p>
          <a:p>
            <a:pPr marL="457200"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Please provide:</a:t>
            </a:r>
          </a:p>
          <a:p>
            <a:pPr marL="457200" indent="-228600">
              <a:lnSpc>
                <a:spcPct val="90000"/>
              </a:lnSpc>
              <a:spcAft>
                <a:spcPts val="600"/>
              </a:spcAft>
              <a:buFont typeface="Arial" panose="020B0604020202020204" pitchFamily="34" charset="0"/>
              <a:buChar char="•"/>
            </a:pPr>
            <a:endParaRPr lang="en-US" sz="2800" dirty="0"/>
          </a:p>
          <a:p>
            <a:pPr marL="914400" lvl="1" indent="-228600">
              <a:lnSpc>
                <a:spcPct val="90000"/>
              </a:lnSpc>
              <a:spcAft>
                <a:spcPts val="600"/>
              </a:spcAft>
              <a:buFont typeface="Arial" panose="020B0604020202020204" pitchFamily="34" charset="0"/>
              <a:buChar char="•"/>
            </a:pPr>
            <a:r>
              <a:rPr lang="en-US" sz="2800" dirty="0"/>
              <a:t>Project name</a:t>
            </a:r>
          </a:p>
          <a:p>
            <a:pPr marL="914400" lvl="1" indent="-228600">
              <a:lnSpc>
                <a:spcPct val="90000"/>
              </a:lnSpc>
              <a:spcAft>
                <a:spcPts val="600"/>
              </a:spcAft>
              <a:buFont typeface="Arial" panose="020B0604020202020204" pitchFamily="34" charset="0"/>
              <a:buChar char="•"/>
            </a:pPr>
            <a:endParaRPr lang="en-US" sz="2800" dirty="0"/>
          </a:p>
          <a:p>
            <a:pPr marL="914400" lvl="1" indent="-228600">
              <a:lnSpc>
                <a:spcPct val="90000"/>
              </a:lnSpc>
              <a:spcAft>
                <a:spcPts val="600"/>
              </a:spcAft>
              <a:buFont typeface="Arial" panose="020B0604020202020204" pitchFamily="34" charset="0"/>
              <a:buChar char="•"/>
            </a:pPr>
            <a:r>
              <a:rPr lang="en-US" sz="2800" dirty="0"/>
              <a:t>Introduce team members on the call – name(s) and role(s)</a:t>
            </a:r>
          </a:p>
          <a:p>
            <a:pPr marL="914400" lvl="1" indent="-228600">
              <a:lnSpc>
                <a:spcPct val="90000"/>
              </a:lnSpc>
              <a:spcAft>
                <a:spcPts val="600"/>
              </a:spcAft>
              <a:buFont typeface="Arial" panose="020B0604020202020204" pitchFamily="34" charset="0"/>
              <a:buChar char="•"/>
            </a:pPr>
            <a:endParaRPr lang="en-US" sz="2800" dirty="0"/>
          </a:p>
          <a:p>
            <a:pPr marL="914400" lvl="1" indent="-228600">
              <a:lnSpc>
                <a:spcPct val="90000"/>
              </a:lnSpc>
              <a:spcAft>
                <a:spcPts val="600"/>
              </a:spcAft>
              <a:buFont typeface="Arial" panose="020B0604020202020204" pitchFamily="34" charset="0"/>
              <a:buChar char="•"/>
            </a:pPr>
            <a:r>
              <a:rPr lang="en-US" sz="2800" dirty="0"/>
              <a:t>Briefly describe the project’s focus and goals   </a:t>
            </a:r>
          </a:p>
        </p:txBody>
      </p:sp>
    </p:spTree>
    <p:extLst>
      <p:ext uri="{BB962C8B-B14F-4D97-AF65-F5344CB8AC3E}">
        <p14:creationId xmlns:p14="http://schemas.microsoft.com/office/powerpoint/2010/main" val="16208356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74103-9CC6-43B1-945A-074C9590B7AC}"/>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3700" b="1">
                <a:solidFill>
                  <a:srgbClr val="FFFFFF"/>
                </a:solidFill>
              </a:rPr>
              <a:t>How to locate the Invoice Workbook </a:t>
            </a:r>
          </a:p>
        </p:txBody>
      </p:sp>
      <p:pic>
        <p:nvPicPr>
          <p:cNvPr id="8" name="Picture 7">
            <a:extLst>
              <a:ext uri="{FF2B5EF4-FFF2-40B4-BE49-F238E27FC236}">
                <a16:creationId xmlns:a16="http://schemas.microsoft.com/office/drawing/2014/main" id="{E2B89515-9F09-460B-AAA8-A06E29202D3E}"/>
              </a:ext>
            </a:extLst>
          </p:cNvPr>
          <p:cNvPicPr>
            <a:picLocks noChangeAspect="1"/>
          </p:cNvPicPr>
          <p:nvPr/>
        </p:nvPicPr>
        <p:blipFill>
          <a:blip r:embed="rId3"/>
          <a:stretch>
            <a:fillRect/>
          </a:stretch>
        </p:blipFill>
        <p:spPr>
          <a:xfrm>
            <a:off x="715748" y="3635066"/>
            <a:ext cx="5131088" cy="1090356"/>
          </a:xfrm>
          <a:prstGeom prst="rect">
            <a:avLst/>
          </a:prstGeom>
        </p:spPr>
      </p:pic>
      <p:pic>
        <p:nvPicPr>
          <p:cNvPr id="4" name="Picture 3">
            <a:extLst>
              <a:ext uri="{FF2B5EF4-FFF2-40B4-BE49-F238E27FC236}">
                <a16:creationId xmlns:a16="http://schemas.microsoft.com/office/drawing/2014/main" id="{66B2C458-535C-499C-9DBA-FC23ECF907C9}"/>
              </a:ext>
            </a:extLst>
          </p:cNvPr>
          <p:cNvPicPr>
            <a:picLocks noChangeAspect="1"/>
          </p:cNvPicPr>
          <p:nvPr/>
        </p:nvPicPr>
        <p:blipFill>
          <a:blip r:embed="rId4"/>
          <a:stretch>
            <a:fillRect/>
          </a:stretch>
        </p:blipFill>
        <p:spPr>
          <a:xfrm>
            <a:off x="6345166" y="3398855"/>
            <a:ext cx="5153025" cy="1447800"/>
          </a:xfrm>
          <a:prstGeom prst="rect">
            <a:avLst/>
          </a:prstGeom>
        </p:spPr>
      </p:pic>
    </p:spTree>
    <p:extLst>
      <p:ext uri="{BB962C8B-B14F-4D97-AF65-F5344CB8AC3E}">
        <p14:creationId xmlns:p14="http://schemas.microsoft.com/office/powerpoint/2010/main" val="13012439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6FE21E0-4841-73DC-77F2-74E28C47CFD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OneDrive Folder</a:t>
            </a:r>
          </a:p>
        </p:txBody>
      </p:sp>
      <p:pic>
        <p:nvPicPr>
          <p:cNvPr id="4" name="Picture 3">
            <a:extLst>
              <a:ext uri="{FF2B5EF4-FFF2-40B4-BE49-F238E27FC236}">
                <a16:creationId xmlns:a16="http://schemas.microsoft.com/office/drawing/2014/main" id="{6993BF2B-767A-401E-AA72-6BA4DDFB9211}"/>
              </a:ext>
            </a:extLst>
          </p:cNvPr>
          <p:cNvPicPr>
            <a:picLocks noChangeAspect="1"/>
          </p:cNvPicPr>
          <p:nvPr/>
        </p:nvPicPr>
        <p:blipFill>
          <a:blip r:embed="rId3"/>
          <a:stretch>
            <a:fillRect/>
          </a:stretch>
        </p:blipFill>
        <p:spPr>
          <a:xfrm>
            <a:off x="4143840" y="870921"/>
            <a:ext cx="7885700" cy="2590800"/>
          </a:xfrm>
          <a:prstGeom prst="rect">
            <a:avLst/>
          </a:prstGeom>
        </p:spPr>
      </p:pic>
      <p:sp>
        <p:nvSpPr>
          <p:cNvPr id="3" name="TextBox 2">
            <a:extLst>
              <a:ext uri="{FF2B5EF4-FFF2-40B4-BE49-F238E27FC236}">
                <a16:creationId xmlns:a16="http://schemas.microsoft.com/office/drawing/2014/main" id="{5E425712-4031-4571-864F-C26C71944A7F}"/>
              </a:ext>
            </a:extLst>
          </p:cNvPr>
          <p:cNvSpPr txBox="1"/>
          <p:nvPr/>
        </p:nvSpPr>
        <p:spPr>
          <a:xfrm>
            <a:off x="4276619" y="4191000"/>
            <a:ext cx="775292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Complete the invoice within OneDrive. This will ensure that you’re always using the most updated and current version of your workbook.</a:t>
            </a:r>
          </a:p>
          <a:p>
            <a:endParaRPr lang="en-US" dirty="0"/>
          </a:p>
          <a:p>
            <a:pPr marL="285750" indent="-285750">
              <a:buFont typeface="Arial" panose="020B0604020202020204" pitchFamily="34" charset="0"/>
              <a:buChar char="•"/>
            </a:pPr>
            <a:r>
              <a:rPr lang="en-US" dirty="0"/>
              <a:t>Please </a:t>
            </a:r>
            <a:r>
              <a:rPr lang="en-US" dirty="0">
                <a:solidFill>
                  <a:srgbClr val="FF0000"/>
                </a:solidFill>
              </a:rPr>
              <a:t>do not</a:t>
            </a:r>
            <a:r>
              <a:rPr lang="en-US" dirty="0"/>
              <a:t> download and save a copy of the workbook onto your computer. </a:t>
            </a:r>
          </a:p>
        </p:txBody>
      </p:sp>
    </p:spTree>
    <p:extLst>
      <p:ext uri="{BB962C8B-B14F-4D97-AF65-F5344CB8AC3E}">
        <p14:creationId xmlns:p14="http://schemas.microsoft.com/office/powerpoint/2010/main" val="27408697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6D93-199C-42C4-9F69-237F425EFFBF}"/>
              </a:ext>
            </a:extLst>
          </p:cNvPr>
          <p:cNvSpPr>
            <a:spLocks noGrp="1"/>
          </p:cNvSpPr>
          <p:nvPr>
            <p:ph type="title"/>
          </p:nvPr>
        </p:nvSpPr>
        <p:spPr>
          <a:xfrm>
            <a:off x="1802320" y="1161288"/>
            <a:ext cx="2578608" cy="1239012"/>
          </a:xfrm>
        </p:spPr>
        <p:txBody>
          <a:bodyPr vert="horz" lIns="91440" tIns="45720" rIns="91440" bIns="45720" rtlCol="0" anchor="ctr">
            <a:normAutofit/>
          </a:bodyPr>
          <a:lstStyle/>
          <a:p>
            <a:pPr algn="l">
              <a:lnSpc>
                <a:spcPct val="90000"/>
              </a:lnSpc>
            </a:pPr>
            <a:r>
              <a:rPr lang="en-US" sz="2400" b="1"/>
              <a:t>Forms Included in the Invoice Workbook</a:t>
            </a:r>
          </a:p>
        </p:txBody>
      </p:sp>
      <p:sp>
        <p:nvSpPr>
          <p:cNvPr id="3" name="TextBox 2">
            <a:extLst>
              <a:ext uri="{FF2B5EF4-FFF2-40B4-BE49-F238E27FC236}">
                <a16:creationId xmlns:a16="http://schemas.microsoft.com/office/drawing/2014/main" id="{1D63B935-1AA7-4F9E-A97E-EAF841151FB4}"/>
              </a:ext>
            </a:extLst>
          </p:cNvPr>
          <p:cNvSpPr txBox="1"/>
          <p:nvPr/>
        </p:nvSpPr>
        <p:spPr>
          <a:xfrm>
            <a:off x="1620012" y="2400300"/>
            <a:ext cx="2761488" cy="4210812"/>
          </a:xfrm>
          <a:prstGeom prst="rect">
            <a:avLst/>
          </a:prstGeom>
        </p:spPr>
        <p:txBody>
          <a:bodyPr vert="horz" lIns="91440" tIns="45720" rIns="91440" bIns="45720" rtlCol="0" anchor="t">
            <a:normAutofit/>
          </a:bodyPr>
          <a:lstStyle/>
          <a:p>
            <a:pPr marL="142875" indent="-228600">
              <a:lnSpc>
                <a:spcPct val="90000"/>
              </a:lnSpc>
              <a:spcAft>
                <a:spcPts val="600"/>
              </a:spcAft>
              <a:buFont typeface="Arial" panose="020B0604020202020204" pitchFamily="34" charset="0"/>
              <a:buChar char="•"/>
            </a:pPr>
            <a:r>
              <a:rPr lang="en-US" sz="2000" dirty="0"/>
              <a:t>The Invoice Workbook is an  Excel file arranged by worksheet tabs. The tabs included are listed below:</a:t>
            </a:r>
          </a:p>
          <a:p>
            <a:pPr marL="142875" indent="-228600">
              <a:lnSpc>
                <a:spcPct val="90000"/>
              </a:lnSpc>
              <a:spcAft>
                <a:spcPts val="600"/>
              </a:spcAft>
              <a:buFont typeface="Arial" panose="020B0604020202020204" pitchFamily="34" charset="0"/>
              <a:buChar char="•"/>
            </a:pPr>
            <a:r>
              <a:rPr lang="en-US" sz="2000" dirty="0"/>
              <a:t>Financial Invoices</a:t>
            </a:r>
          </a:p>
          <a:p>
            <a:pPr marL="142875" indent="-228600">
              <a:lnSpc>
                <a:spcPct val="90000"/>
              </a:lnSpc>
              <a:spcAft>
                <a:spcPts val="600"/>
              </a:spcAft>
              <a:buFont typeface="Arial" panose="020B0604020202020204" pitchFamily="34" charset="0"/>
              <a:buChar char="•"/>
            </a:pPr>
            <a:r>
              <a:rPr lang="en-US" sz="2000" dirty="0"/>
              <a:t>A Modification   Request Form</a:t>
            </a:r>
          </a:p>
          <a:p>
            <a:pPr marL="142875" indent="-228600">
              <a:lnSpc>
                <a:spcPct val="90000"/>
              </a:lnSpc>
              <a:spcAft>
                <a:spcPts val="600"/>
              </a:spcAft>
              <a:buFont typeface="Arial" panose="020B0604020202020204" pitchFamily="34" charset="0"/>
              <a:buChar char="•"/>
            </a:pPr>
            <a:r>
              <a:rPr lang="en-US" sz="2000" dirty="0"/>
              <a:t>Project Budget Narrative</a:t>
            </a:r>
          </a:p>
          <a:p>
            <a:pPr marL="142875" indent="-228600">
              <a:lnSpc>
                <a:spcPct val="90000"/>
              </a:lnSpc>
              <a:spcAft>
                <a:spcPts val="600"/>
              </a:spcAft>
              <a:buFont typeface="Arial" panose="020B0604020202020204" pitchFamily="34" charset="0"/>
              <a:buChar char="•"/>
            </a:pPr>
            <a:r>
              <a:rPr lang="en-US" sz="2000" dirty="0"/>
              <a:t>Invoice Due Dates</a:t>
            </a:r>
          </a:p>
          <a:p>
            <a:pPr marL="142875" indent="-228600">
              <a:lnSpc>
                <a:spcPct val="90000"/>
              </a:lnSpc>
              <a:spcAft>
                <a:spcPts val="600"/>
              </a:spcAft>
              <a:buFont typeface="Arial" panose="020B0604020202020204" pitchFamily="34" charset="0"/>
              <a:buChar char="•"/>
            </a:pPr>
            <a:r>
              <a:rPr lang="en-US" sz="2000" dirty="0"/>
              <a:t>Instructions</a:t>
            </a:r>
          </a:p>
          <a:p>
            <a:pPr marL="285750" indent="-228600">
              <a:lnSpc>
                <a:spcPct val="90000"/>
              </a:lnSpc>
              <a:spcAft>
                <a:spcPts val="600"/>
              </a:spcAft>
              <a:buFont typeface="Arial" panose="020B0604020202020204" pitchFamily="34" charset="0"/>
              <a:buChar char="•"/>
            </a:pPr>
            <a:endParaRPr lang="en-US" sz="1500" dirty="0"/>
          </a:p>
        </p:txBody>
      </p:sp>
      <p:pic>
        <p:nvPicPr>
          <p:cNvPr id="14" name="Picture 13" descr="A picture containing building&#10;&#10;Description automatically generated">
            <a:extLst>
              <a:ext uri="{FF2B5EF4-FFF2-40B4-BE49-F238E27FC236}">
                <a16:creationId xmlns:a16="http://schemas.microsoft.com/office/drawing/2014/main" id="{771E9389-8891-BC09-BB69-A62485C9C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48"/>
            <a:ext cx="12192000" cy="1107948"/>
          </a:xfrm>
          <a:prstGeom prst="rect">
            <a:avLst/>
          </a:prstGeom>
        </p:spPr>
      </p:pic>
      <p:pic>
        <p:nvPicPr>
          <p:cNvPr id="50" name="Picture 49" descr="A screenshot of a computer&#10;&#10;Description automatically generated">
            <a:extLst>
              <a:ext uri="{FF2B5EF4-FFF2-40B4-BE49-F238E27FC236}">
                <a16:creationId xmlns:a16="http://schemas.microsoft.com/office/drawing/2014/main" id="{DB97EB5B-9E1C-BDA8-F9DF-AB8558C5088E}"/>
              </a:ext>
            </a:extLst>
          </p:cNvPr>
          <p:cNvPicPr>
            <a:picLocks noChangeAspect="1"/>
          </p:cNvPicPr>
          <p:nvPr/>
        </p:nvPicPr>
        <p:blipFill rotWithShape="1">
          <a:blip r:embed="rId4">
            <a:extLst>
              <a:ext uri="{28A0092B-C50C-407E-A947-70E740481C1C}">
                <a14:useLocalDpi xmlns:a14="http://schemas.microsoft.com/office/drawing/2010/main" val="0"/>
              </a:ext>
            </a:extLst>
          </a:blip>
          <a:srcRect l="1875" r="16250"/>
          <a:stretch/>
        </p:blipFill>
        <p:spPr>
          <a:xfrm>
            <a:off x="4380928" y="1066800"/>
            <a:ext cx="7506272" cy="5173441"/>
          </a:xfrm>
          <a:prstGeom prst="rect">
            <a:avLst/>
          </a:prstGeom>
        </p:spPr>
      </p:pic>
      <p:sp>
        <p:nvSpPr>
          <p:cNvPr id="51" name="Rectangle 50">
            <a:extLst>
              <a:ext uri="{FF2B5EF4-FFF2-40B4-BE49-F238E27FC236}">
                <a16:creationId xmlns:a16="http://schemas.microsoft.com/office/drawing/2014/main" id="{5F791815-F8C8-6448-EDC4-22569579FBD0}"/>
              </a:ext>
            </a:extLst>
          </p:cNvPr>
          <p:cNvSpPr/>
          <p:nvPr/>
        </p:nvSpPr>
        <p:spPr>
          <a:xfrm>
            <a:off x="4800598" y="5886180"/>
            <a:ext cx="6986508"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A5DF237F-81AA-62C0-D14C-3F6C38E16672}"/>
              </a:ext>
            </a:extLst>
          </p:cNvPr>
          <p:cNvSpPr/>
          <p:nvPr/>
        </p:nvSpPr>
        <p:spPr>
          <a:xfrm>
            <a:off x="10571988" y="4805911"/>
            <a:ext cx="609600" cy="914400"/>
          </a:xfrm>
          <a:prstGeom prst="down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2354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7"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lp">
            <a:extLst>
              <a:ext uri="{FF2B5EF4-FFF2-40B4-BE49-F238E27FC236}">
                <a16:creationId xmlns:a16="http://schemas.microsoft.com/office/drawing/2014/main" id="{07529F5E-E500-268D-52E9-790E18A2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383A69AD-F0A4-EE41-AA12-2F4EA139004E}"/>
              </a:ext>
            </a:extLst>
          </p:cNvPr>
          <p:cNvSpPr>
            <a:spLocks noGrp="1"/>
          </p:cNvSpPr>
          <p:nvPr>
            <p:ph idx="1"/>
          </p:nvPr>
        </p:nvSpPr>
        <p:spPr>
          <a:xfrm>
            <a:off x="6335963" y="1681734"/>
            <a:ext cx="5181600" cy="3353476"/>
          </a:xfrm>
        </p:spPr>
        <p:txBody>
          <a:bodyPr anchor="t">
            <a:normAutofit/>
          </a:bodyPr>
          <a:lstStyle/>
          <a:p>
            <a:pPr marL="0" indent="0">
              <a:buNone/>
            </a:pPr>
            <a:r>
              <a:rPr lang="en-US" dirty="0">
                <a:solidFill>
                  <a:schemeClr val="tx2"/>
                </a:solidFill>
              </a:rPr>
              <a:t>Poll Question –</a:t>
            </a:r>
          </a:p>
          <a:p>
            <a:pPr marL="0" indent="0">
              <a:buNone/>
            </a:pPr>
            <a:r>
              <a:rPr lang="en-US" dirty="0">
                <a:solidFill>
                  <a:schemeClr val="tx2"/>
                </a:solidFill>
              </a:rPr>
              <a:t>Invoices are kept…</a:t>
            </a:r>
          </a:p>
          <a:p>
            <a:pPr marL="685800" indent="-342900">
              <a:buAutoNum type="alphaUcParenR"/>
            </a:pPr>
            <a:r>
              <a:rPr lang="en-US" dirty="0">
                <a:solidFill>
                  <a:schemeClr val="tx2"/>
                </a:solidFill>
              </a:rPr>
              <a:t>On your desktop</a:t>
            </a:r>
          </a:p>
          <a:p>
            <a:pPr marL="685800" indent="-342900">
              <a:buAutoNum type="alphaUcParenR"/>
            </a:pPr>
            <a:r>
              <a:rPr lang="en-US" dirty="0">
                <a:solidFill>
                  <a:schemeClr val="tx2"/>
                </a:solidFill>
              </a:rPr>
              <a:t>On OneDrive</a:t>
            </a:r>
          </a:p>
          <a:p>
            <a:pPr marL="685800" indent="-342900">
              <a:buAutoNum type="alphaUcParenR"/>
            </a:pPr>
            <a:r>
              <a:rPr lang="en-US" dirty="0">
                <a:solidFill>
                  <a:schemeClr val="tx2"/>
                </a:solidFill>
              </a:rPr>
              <a:t>In an email</a:t>
            </a:r>
          </a:p>
        </p:txBody>
      </p:sp>
    </p:spTree>
    <p:extLst>
      <p:ext uri="{BB962C8B-B14F-4D97-AF65-F5344CB8AC3E}">
        <p14:creationId xmlns:p14="http://schemas.microsoft.com/office/powerpoint/2010/main" val="17691332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3124200" y="381000"/>
            <a:ext cx="8305800" cy="3581400"/>
          </a:xfrm>
        </p:spPr>
        <p:txBody>
          <a:bodyPr>
            <a:normAutofit fontScale="90000"/>
          </a:bodyPr>
          <a:lstStyle/>
          <a:p>
            <a:pPr marL="571500" indent="-571500" algn="l">
              <a:buFont typeface="Arial" panose="020B0604020202020204" pitchFamily="34" charset="0"/>
              <a:buChar char="•"/>
            </a:pPr>
            <a:r>
              <a:rPr lang="en-US" dirty="0"/>
              <a:t>Your Invoices are located on OneDrive. You will receive an email containing the link to the folder.</a:t>
            </a:r>
            <a:br>
              <a:rPr lang="en-US" dirty="0"/>
            </a:br>
            <a:br>
              <a:rPr lang="en-US" dirty="0"/>
            </a:br>
            <a:endParaRPr lang="en-US" dirty="0"/>
          </a:p>
        </p:txBody>
      </p:sp>
      <p:pic>
        <p:nvPicPr>
          <p:cNvPr id="1026" name="Picture 2">
            <a:extLst>
              <a:ext uri="{FF2B5EF4-FFF2-40B4-BE49-F238E27FC236}">
                <a16:creationId xmlns:a16="http://schemas.microsoft.com/office/drawing/2014/main" id="{B7A6087F-EE94-422B-88BF-01D876B3E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267200" y="3352800"/>
            <a:ext cx="526171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008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6"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8D76AA29-2883-4CCD-86DD-F9FAF0100E0D}"/>
              </a:ext>
            </a:extLst>
          </p:cNvPr>
          <p:cNvSpPr>
            <a:spLocks noGrp="1"/>
          </p:cNvSpPr>
          <p:nvPr>
            <p:ph type="title"/>
          </p:nvPr>
        </p:nvSpPr>
        <p:spPr>
          <a:xfrm>
            <a:off x="3215729" y="1764407"/>
            <a:ext cx="5760846" cy="2310312"/>
          </a:xfrm>
        </p:spPr>
        <p:txBody>
          <a:bodyPr vert="horz" lIns="91440" tIns="45720" rIns="91440" bIns="45720" rtlCol="0" anchor="b">
            <a:normAutofit/>
          </a:bodyPr>
          <a:lstStyle/>
          <a:p>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Let’s Take a Look at your Invoice Workbooks…</a:t>
            </a:r>
          </a:p>
        </p:txBody>
      </p:sp>
    </p:spTree>
    <p:extLst>
      <p:ext uri="{BB962C8B-B14F-4D97-AF65-F5344CB8AC3E}">
        <p14:creationId xmlns:p14="http://schemas.microsoft.com/office/powerpoint/2010/main" val="378597074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21699</TotalTime>
  <Words>3728</Words>
  <Application>Microsoft Office PowerPoint</Application>
  <PresentationFormat>Widescreen</PresentationFormat>
  <Paragraphs>314</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Tahoma</vt:lpstr>
      <vt:lpstr>Times New Roman</vt:lpstr>
      <vt:lpstr>Wingdings</vt:lpstr>
      <vt:lpstr>Office Theme</vt:lpstr>
      <vt:lpstr>PowerPoint Presentation</vt:lpstr>
      <vt:lpstr>What we will discuss: </vt:lpstr>
      <vt:lpstr>How to locate the Invoice Workbook </vt:lpstr>
      <vt:lpstr>How to locate the Invoice Workbook </vt:lpstr>
      <vt:lpstr>OneDrive Folder</vt:lpstr>
      <vt:lpstr>Forms Included in the Invoice Workbook</vt:lpstr>
      <vt:lpstr>PowerPoint Presentation</vt:lpstr>
      <vt:lpstr>Your Invoices are located on OneDrive. You will receive an email containing the link to the folder.  </vt:lpstr>
      <vt:lpstr>  Let’s Take a Look at your Invoice Workbooks…</vt:lpstr>
      <vt:lpstr>Financial Invoice - Form BSCC 201</vt:lpstr>
      <vt:lpstr>Financial Invoice  Form BSCC 201</vt:lpstr>
      <vt:lpstr>Financial Invoice - Form BSCC 201       There are two common errors you will come across:     </vt:lpstr>
      <vt:lpstr>Financial Invoice - Form BSCC 201</vt:lpstr>
      <vt:lpstr>EXAMPLE of Expenditure Descriptions</vt:lpstr>
      <vt:lpstr>PowerPoint Presentation</vt:lpstr>
      <vt:lpstr>PowerPoint Presentation</vt:lpstr>
      <vt:lpstr>Always submit an invoice, even if you didn’t have any project expenditures for that quarter.  Always refer to your Project Budget Narrative when completing an invoice.   Questions?</vt:lpstr>
      <vt:lpstr>How to Approve and Certify Invoices </vt:lpstr>
      <vt:lpstr>PowerPoint Presentation</vt:lpstr>
      <vt:lpstr>PowerPoint Presentation</vt:lpstr>
      <vt:lpstr>MobileProbation@bscc.ca.gov</vt:lpstr>
      <vt:lpstr>Budget Modifications</vt:lpstr>
      <vt:lpstr>Modification Request - Form BSCC 223.1</vt:lpstr>
      <vt:lpstr>Modification Request - Form BSCC 223.1</vt:lpstr>
      <vt:lpstr>Modification Request - Form BSCC 223.1</vt:lpstr>
      <vt:lpstr>Sample Budget Modification Justifications:</vt:lpstr>
      <vt:lpstr>  Questions?</vt:lpstr>
      <vt:lpstr>Desk Review Process and Supporting Documentation</vt:lpstr>
      <vt:lpstr>Preparing Invoice Supporting Documentation Packet</vt:lpstr>
      <vt:lpstr>Invoice Supporting Documentation Packet</vt:lpstr>
      <vt:lpstr>Invoice Supporting Documentation Packet</vt:lpstr>
      <vt:lpstr>  Questions?</vt:lpstr>
      <vt:lpstr>  </vt:lpstr>
      <vt:lpstr>Grantee Presentations (3-5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Michelle@BSCC</dc:creator>
  <cp:lastModifiedBy>Abucay, Amanda@BSCC</cp:lastModifiedBy>
  <cp:revision>181</cp:revision>
  <dcterms:created xsi:type="dcterms:W3CDTF">2020-10-13T18:08:12Z</dcterms:created>
  <dcterms:modified xsi:type="dcterms:W3CDTF">2023-07-28T00:03:52Z</dcterms:modified>
</cp:coreProperties>
</file>