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315" r:id="rId2"/>
  </p:sldMasterIdLst>
  <p:notesMasterIdLst>
    <p:notesMasterId r:id="rId32"/>
  </p:notesMasterIdLst>
  <p:handoutMasterIdLst>
    <p:handoutMasterId r:id="rId33"/>
  </p:handoutMasterIdLst>
  <p:sldIdLst>
    <p:sldId id="316" r:id="rId3"/>
    <p:sldId id="334" r:id="rId4"/>
    <p:sldId id="363" r:id="rId5"/>
    <p:sldId id="396" r:id="rId6"/>
    <p:sldId id="364" r:id="rId7"/>
    <p:sldId id="408" r:id="rId8"/>
    <p:sldId id="365" r:id="rId9"/>
    <p:sldId id="398" r:id="rId10"/>
    <p:sldId id="366" r:id="rId11"/>
    <p:sldId id="409" r:id="rId12"/>
    <p:sldId id="372" r:id="rId13"/>
    <p:sldId id="373" r:id="rId14"/>
    <p:sldId id="368" r:id="rId15"/>
    <p:sldId id="410" r:id="rId16"/>
    <p:sldId id="399" r:id="rId17"/>
    <p:sldId id="406" r:id="rId18"/>
    <p:sldId id="411" r:id="rId19"/>
    <p:sldId id="381" r:id="rId20"/>
    <p:sldId id="382" r:id="rId21"/>
    <p:sldId id="407" r:id="rId22"/>
    <p:sldId id="386" r:id="rId23"/>
    <p:sldId id="414" r:id="rId24"/>
    <p:sldId id="412" r:id="rId25"/>
    <p:sldId id="383" r:id="rId26"/>
    <p:sldId id="385" r:id="rId27"/>
    <p:sldId id="415" r:id="rId28"/>
    <p:sldId id="388" r:id="rId29"/>
    <p:sldId id="348" r:id="rId30"/>
    <p:sldId id="389" r:id="rId3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11"/>
    <a:srgbClr val="BF962F"/>
    <a:srgbClr val="D5AF54"/>
    <a:srgbClr val="E1C683"/>
    <a:srgbClr val="090807"/>
    <a:srgbClr val="2E2A22"/>
    <a:srgbClr val="1E3C78"/>
    <a:srgbClr val="264D9A"/>
    <a:srgbClr val="FFDA3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77752" autoAdjust="0"/>
  </p:normalViewPr>
  <p:slideViewPr>
    <p:cSldViewPr>
      <p:cViewPr varScale="1">
        <p:scale>
          <a:sx n="81" d="100"/>
          <a:sy n="81" d="100"/>
        </p:scale>
        <p:origin x="1077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88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22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29122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6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927" y="1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587" y="4416099"/>
            <a:ext cx="5482828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2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927" y="8829122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9B55826A-C67D-4599-9B44-222DD1009CDA}" type="slidenum">
              <a:rPr lang="en-US" smtClean="0"/>
              <a:pPr defTabSz="930356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In most, if not all, cases we anticipate Tribes will rely upon Non-Govt Organizations to actually provide diversion services.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The 6 months is from the date of the contractual agreement.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Non-Governmental Organizations (NGOs) include: community-based organizations (CBOs), faith-based organizations (FBOs), non-profit organizations/501(c)(3)s, evaluators (except government institutions such as universities), grant management companies and any other non-governmental agency or individual.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For any Tribe that partners with an NGO – or multiple NGOs – this criteria applies.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8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1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2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none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3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00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3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91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2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5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0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Note that we want to hear from applicants… even if it’s after the above date.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Realize that coordination can take time… still want to hear from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7"/>
          <p:cNvSpPr>
            <a:spLocks noChangeArrowheads="1"/>
          </p:cNvSpPr>
          <p:nvPr userDrawn="1"/>
        </p:nvSpPr>
        <p:spPr bwMode="auto">
          <a:xfrm>
            <a:off x="0" y="0"/>
            <a:ext cx="9144000" cy="1714500"/>
          </a:xfrm>
          <a:prstGeom prst="rect">
            <a:avLst/>
          </a:prstGeom>
          <a:solidFill>
            <a:srgbClr val="BF962F">
              <a:alpha val="60000"/>
            </a:srgbClr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H="1" flipV="1">
            <a:off x="0" y="3810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>
            <a:off x="6553200" y="381000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>
            <a:off x="2590800" y="381000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1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7975"/>
            <a:ext cx="9144000" cy="14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858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858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32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8888-3581-4331-A0A4-93E9F0A57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CC7CA-3801-41CC-B349-0E539C9F3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5352" y="363118"/>
            <a:ext cx="2698648" cy="1645920"/>
          </a:xfrm>
          <a:prstGeom prst="rect">
            <a:avLst/>
          </a:prstGeom>
        </p:spPr>
      </p:pic>
      <p:pic>
        <p:nvPicPr>
          <p:cNvPr id="26" name="Picture 25" descr="Blue Gold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485403"/>
            <a:ext cx="2011680" cy="6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2E012-3B6F-4AD3-A723-32412AD474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245" y="363118"/>
            <a:ext cx="3283846" cy="2441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CA73A-6A62-4C6F-A967-D290895683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0379" y="363117"/>
            <a:ext cx="3371465" cy="2243557"/>
          </a:xfrm>
          <a:prstGeom prst="rect">
            <a:avLst/>
          </a:prstGeom>
        </p:spPr>
      </p:pic>
      <p:grpSp>
        <p:nvGrpSpPr>
          <p:cNvPr id="17" name="Group 221"/>
          <p:cNvGrpSpPr>
            <a:grpSpLocks/>
          </p:cNvGrpSpPr>
          <p:nvPr userDrawn="1"/>
        </p:nvGrpSpPr>
        <p:grpSpPr bwMode="auto">
          <a:xfrm>
            <a:off x="-8467" y="1732383"/>
            <a:ext cx="9152467" cy="259352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02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92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E3C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20" descr="MP900439486[1]"/>
          <p:cNvPicPr>
            <a:picLocks noChangeAspect="1" noChangeArrowheads="1"/>
          </p:cNvPicPr>
          <p:nvPr userDrawn="1"/>
        </p:nvPicPr>
        <p:blipFill>
          <a:blip r:embed="rId2" cstate="print"/>
          <a:srcRect t="27272" r="1989"/>
          <a:stretch>
            <a:fillRect/>
          </a:stretch>
        </p:blipFill>
        <p:spPr bwMode="auto">
          <a:xfrm flipH="1">
            <a:off x="0" y="228600"/>
            <a:ext cx="91440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600201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V="1">
            <a:off x="0" y="2286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 flipH="1">
            <a:off x="2590800" y="228601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 flipH="1">
            <a:off x="6553200" y="228601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6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9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8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0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9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946E-3767-4B1B-821F-E19772298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4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89104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384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36AC6B-3E1A-4283-88DD-FAF875A3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314" r:id="rId2"/>
    <p:sldLayoutId id="2147484272" r:id="rId3"/>
    <p:sldLayoutId id="2147484307" r:id="rId4"/>
    <p:sldLayoutId id="2147484294" r:id="rId5"/>
    <p:sldLayoutId id="2147484274" r:id="rId6"/>
    <p:sldLayoutId id="2147484308" r:id="rId7"/>
    <p:sldLayoutId id="2147484309" r:id="rId8"/>
    <p:sldLayoutId id="2147484310" r:id="rId9"/>
    <p:sldLayoutId id="2147484275" r:id="rId10"/>
    <p:sldLayoutId id="2147484278" r:id="rId11"/>
    <p:sldLayoutId id="2147484279" r:id="rId12"/>
    <p:sldLayoutId id="2147484281" r:id="rId13"/>
    <p:sldLayoutId id="2147484311" r:id="rId14"/>
    <p:sldLayoutId id="2147484312" r:id="rId15"/>
    <p:sldLayoutId id="21474843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839200" cy="914400"/>
          </a:xfrm>
        </p:spPr>
        <p:txBody>
          <a:bodyPr/>
          <a:lstStyle/>
          <a:p>
            <a:br>
              <a:rPr lang="en-US" dirty="0"/>
            </a:br>
            <a:r>
              <a:rPr lang="en-US" sz="4000" b="1" dirty="0"/>
              <a:t>2019 Tribal Youth Diversion Grant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 bwMode="auto">
          <a:xfrm>
            <a:off x="228600" y="37338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rgbClr val="BF962F"/>
                </a:solidFill>
              </a:rPr>
              <a:t>Bidder’s Conference</a:t>
            </a:r>
          </a:p>
        </p:txBody>
      </p:sp>
      <p:sp>
        <p:nvSpPr>
          <p:cNvPr id="4" name="Title 21"/>
          <p:cNvSpPr txBox="1">
            <a:spLocks/>
          </p:cNvSpPr>
          <p:nvPr/>
        </p:nvSpPr>
        <p:spPr bwMode="auto">
          <a:xfrm>
            <a:off x="228600" y="4648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  December 11, 2019</a:t>
            </a:r>
          </a:p>
        </p:txBody>
      </p:sp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371604"/>
            <a:ext cx="7315200" cy="518159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90807"/>
                </a:solidFill>
              </a:rPr>
              <a:t>Multiple Applications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Each applicant may submit up to two applications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Individual application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Partner of an individual applicant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Lead of a regional application</a:t>
            </a:r>
          </a:p>
          <a:p>
            <a:pPr marL="914400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Co-applicant of a regional application</a:t>
            </a: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4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990599"/>
          </a:xfrm>
        </p:spPr>
        <p:txBody>
          <a:bodyPr/>
          <a:lstStyle/>
          <a:p>
            <a:r>
              <a:rPr lang="en-US" b="1" dirty="0"/>
              <a:t>RFP Overview (5)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005839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079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400" y="1219202"/>
            <a:ext cx="7407442" cy="53339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90807"/>
                </a:solidFill>
              </a:rPr>
              <a:t>Project Funding Information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Grants are 3½ years - July 1, 2020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 $9.7 million available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Two Funding Categories: Urban &amp; Rural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Individual request - $1.4 million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Regional requests – preference points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No match required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Supplanting of funds not allowed</a:t>
            </a:r>
          </a:p>
          <a:p>
            <a:pPr>
              <a:spcBef>
                <a:spcPts val="0"/>
              </a:spcBef>
            </a:pPr>
            <a:endParaRPr lang="en-US" sz="8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4-6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990596"/>
          </a:xfrm>
        </p:spPr>
        <p:txBody>
          <a:bodyPr/>
          <a:lstStyle/>
          <a:p>
            <a:r>
              <a:rPr lang="en-US" b="1" dirty="0"/>
              <a:t>RFP Overview (6)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995676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638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1295400"/>
            <a:ext cx="7924800" cy="52577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Non-Governmental Organizations </a:t>
            </a:r>
          </a:p>
          <a:p>
            <a:pPr>
              <a:spcBef>
                <a:spcPts val="0"/>
              </a:spcBef>
            </a:pPr>
            <a:endParaRPr lang="en-US" sz="400" b="1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Be duly organized, in existence, and in good standing at least six months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Be registered with the California Secretary of State’s Office, if applicable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Have a valid business license, if required by the applicable local jurisdiction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Have any other licenses or certifications necessary to provide the services requested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Have an address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4-5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66798"/>
          </a:xfrm>
        </p:spPr>
        <p:txBody>
          <a:bodyPr/>
          <a:lstStyle/>
          <a:p>
            <a:r>
              <a:rPr lang="en-US" b="1" dirty="0"/>
              <a:t>RFP Overview (7)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010918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319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752600"/>
            <a:ext cx="7315200" cy="48005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90807"/>
                </a:solidFill>
              </a:rPr>
              <a:t>Project Evaluation Requirements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Local Evaluation Plan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Identify goals and objectives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How will effectiveness be assessed?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Local Evaluation Report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Was the overall project successful in meeting the goals?</a:t>
            </a:r>
          </a:p>
          <a:p>
            <a:pPr algn="just">
              <a:spcBef>
                <a:spcPts val="0"/>
              </a:spcBef>
            </a:pPr>
            <a:endParaRPr lang="en-US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6-7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(8)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691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291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90807"/>
                </a:solidFill>
              </a:rPr>
              <a:t>Disqualification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Technical corrections not allowed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Be familiar with the RFP specifications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Use the Checklist on page 83</a:t>
            </a: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8-9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219200"/>
          </a:xfrm>
        </p:spPr>
        <p:txBody>
          <a:bodyPr/>
          <a:lstStyle/>
          <a:p>
            <a:r>
              <a:rPr lang="en-US" b="1" dirty="0"/>
              <a:t>RFP Overview (9)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1166446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AF66BC-724A-4E3A-85EF-1FAD5BE6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0"/>
            <a:ext cx="10917185" cy="17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295401"/>
            <a:ext cx="7527758" cy="5257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Other Requirements</a:t>
            </a:r>
          </a:p>
          <a:p>
            <a:pPr>
              <a:spcBef>
                <a:spcPts val="0"/>
              </a:spcBef>
            </a:pPr>
            <a:endParaRPr lang="en-US" sz="16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Grant Agreement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Governing Board/Tribal Council Resolution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Audit Requirements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Grantee Orientation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Funding Disbursement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Pages 11-12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142999"/>
          </a:xfrm>
        </p:spPr>
        <p:txBody>
          <a:bodyPr/>
          <a:lstStyle/>
          <a:p>
            <a:r>
              <a:rPr lang="en-US" b="1" dirty="0"/>
              <a:t>RFP Overview (10)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1430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3651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295401"/>
            <a:ext cx="7527758" cy="5257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Other Requirements (cont’d)</a:t>
            </a:r>
          </a:p>
          <a:p>
            <a:pPr>
              <a:spcBef>
                <a:spcPts val="0"/>
              </a:spcBef>
            </a:pPr>
            <a:endParaRPr lang="en-US" sz="10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Quarterly Progress Reports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Travel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Debarment, Fraud, Theft, Embezzlement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Compliance Monitoring Visits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Effective Programs &amp; Data-Driven Approaches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Pages 12-14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152400"/>
            <a:ext cx="8229600" cy="990595"/>
          </a:xfrm>
        </p:spPr>
        <p:txBody>
          <a:bodyPr/>
          <a:lstStyle/>
          <a:p>
            <a:r>
              <a:rPr lang="en-US" b="1" dirty="0"/>
              <a:t>RFP Overview (11)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43200" y="1142995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760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0"/>
            <a:ext cx="7315200" cy="48896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Electronic submission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Auto-Notification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Disqualification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ESC Rating Process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Pages 9-10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013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0"/>
            <a:ext cx="7315200" cy="48896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Rating Factors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000" b="1" dirty="0">
              <a:solidFill>
                <a:srgbClr val="090807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 Page 9 for table above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 Pages 17-21 for rating criteria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764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47515-626F-438A-81B4-52CD56B2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74403"/>
              </p:ext>
            </p:extLst>
          </p:nvPr>
        </p:nvGraphicFramePr>
        <p:xfrm>
          <a:off x="990600" y="2514598"/>
          <a:ext cx="7950032" cy="2667002"/>
        </p:xfrm>
        <a:graphic>
          <a:graphicData uri="http://schemas.openxmlformats.org/drawingml/2006/table">
            <a:tbl>
              <a:tblPr firstRow="1" firstCol="1" bandRow="1"/>
              <a:tblGrid>
                <a:gridCol w="1090650">
                  <a:extLst>
                    <a:ext uri="{9D8B030D-6E8A-4147-A177-3AD203B41FA5}">
                      <a16:colId xmlns:a16="http://schemas.microsoft.com/office/drawing/2014/main" val="915366034"/>
                    </a:ext>
                  </a:extLst>
                </a:gridCol>
                <a:gridCol w="3442639">
                  <a:extLst>
                    <a:ext uri="{9D8B030D-6E8A-4147-A177-3AD203B41FA5}">
                      <a16:colId xmlns:a16="http://schemas.microsoft.com/office/drawing/2014/main" val="125663692"/>
                    </a:ext>
                  </a:extLst>
                </a:gridCol>
                <a:gridCol w="1502368">
                  <a:extLst>
                    <a:ext uri="{9D8B030D-6E8A-4147-A177-3AD203B41FA5}">
                      <a16:colId xmlns:a16="http://schemas.microsoft.com/office/drawing/2014/main" val="4187025496"/>
                    </a:ext>
                  </a:extLst>
                </a:gridCol>
                <a:gridCol w="1914375">
                  <a:extLst>
                    <a:ext uri="{9D8B030D-6E8A-4147-A177-3AD203B41FA5}">
                      <a16:colId xmlns:a16="http://schemas.microsoft.com/office/drawing/2014/main" val="2611508753"/>
                    </a:ext>
                  </a:extLst>
                </a:gridCol>
              </a:tblGrid>
              <a:tr h="88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 Factors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Range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Total Value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97763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Need 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023674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Description</a:t>
                      </a:r>
                      <a:endParaRPr lang="en-US" sz="140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19761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Collection/Evaluation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00144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Budget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00666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5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Scoring Rubric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 10</a:t>
            </a:r>
          </a:p>
          <a:p>
            <a:pPr>
              <a:spcBef>
                <a:spcPts val="0"/>
              </a:spcBef>
            </a:pPr>
            <a:endParaRPr lang="en-US" sz="2400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104912-25D8-4F19-8601-F017D6EFE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60487"/>
              </p:ext>
            </p:extLst>
          </p:nvPr>
        </p:nvGraphicFramePr>
        <p:xfrm>
          <a:off x="1066800" y="2743200"/>
          <a:ext cx="7772400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1564590">
                  <a:extLst>
                    <a:ext uri="{9D8B030D-6E8A-4147-A177-3AD203B41FA5}">
                      <a16:colId xmlns:a16="http://schemas.microsoft.com/office/drawing/2014/main" val="434134888"/>
                    </a:ext>
                  </a:extLst>
                </a:gridCol>
                <a:gridCol w="1568552">
                  <a:extLst>
                    <a:ext uri="{9D8B030D-6E8A-4147-A177-3AD203B41FA5}">
                      <a16:colId xmlns:a16="http://schemas.microsoft.com/office/drawing/2014/main" val="928410647"/>
                    </a:ext>
                  </a:extLst>
                </a:gridCol>
                <a:gridCol w="1497254">
                  <a:extLst>
                    <a:ext uri="{9D8B030D-6E8A-4147-A177-3AD203B41FA5}">
                      <a16:colId xmlns:a16="http://schemas.microsoft.com/office/drawing/2014/main" val="2227968547"/>
                    </a:ext>
                  </a:extLst>
                </a:gridCol>
                <a:gridCol w="1639848">
                  <a:extLst>
                    <a:ext uri="{9D8B030D-6E8A-4147-A177-3AD203B41FA5}">
                      <a16:colId xmlns:a16="http://schemas.microsoft.com/office/drawing/2014/main" val="2152517848"/>
                    </a:ext>
                  </a:extLst>
                </a:gridCol>
                <a:gridCol w="1502156">
                  <a:extLst>
                    <a:ext uri="{9D8B030D-6E8A-4147-A177-3AD203B41FA5}">
                      <a16:colId xmlns:a16="http://schemas.microsoft.com/office/drawing/2014/main" val="1641433515"/>
                    </a:ext>
                  </a:extLst>
                </a:gridCol>
              </a:tblGrid>
              <a:tr h="57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Satisfactory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14005"/>
                  </a:ext>
                </a:extLst>
              </a:tr>
              <a:tr h="19429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very inadequate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non-specific or unsatisfactory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substantial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outstanding way.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5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447800"/>
            <a:ext cx="7543800" cy="500674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Introductions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 Summary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Executive Steering Committee</a:t>
            </a:r>
          </a:p>
          <a:p>
            <a:pPr>
              <a:spcBef>
                <a:spcPts val="0"/>
              </a:spcBef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Request for Proposals Overview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lvl="0" indent="-457200" algn="just">
              <a:spcBef>
                <a:spcPts val="0"/>
              </a:spcBef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 Budget Overview</a:t>
            </a:r>
          </a:p>
          <a:p>
            <a:pPr marL="342900" lvl="0" indent="-342900" algn="just">
              <a:spcBef>
                <a:spcPts val="0"/>
              </a:spcBef>
              <a:buClr>
                <a:srgbClr val="B4975A"/>
              </a:buCl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Proposal Rating Process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Proposal Instructions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Key Dates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Questions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03460"/>
            <a:ext cx="8229600" cy="838200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79959" y="11430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021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066797"/>
            <a:ext cx="7222958" cy="5499231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Preference Points – 5 points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Federally recognized tribe identified as Lead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At least two federally recognized neighboring tribes = Region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Letter from each tribe: commitment &amp; roles/responsibilities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Meet all RFP requirements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 Page 10</a:t>
            </a:r>
          </a:p>
          <a:p>
            <a:pPr>
              <a:spcBef>
                <a:spcPts val="0"/>
              </a:spcBef>
            </a:pPr>
            <a:endParaRPr lang="en-US" sz="2400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864642" cy="1066797"/>
          </a:xfrm>
        </p:spPr>
        <p:txBody>
          <a:bodyPr/>
          <a:lstStyle/>
          <a:p>
            <a:r>
              <a:rPr lang="en-US" b="1" dirty="0"/>
              <a:t>Proposal Rating Process (4)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76400" y="1066797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493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219200"/>
            <a:ext cx="7451558" cy="533399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Abstract – 1 page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Narrative – 12 pages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 Need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 Description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Data Collection/Evaluation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Project Work Plan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Project Budget – Excel Document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Additional Documents – 5 pages or less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Letters of Commitment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Supporting documentation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16-22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79625"/>
          </a:xfrm>
        </p:spPr>
        <p:txBody>
          <a:bodyPr/>
          <a:lstStyle/>
          <a:p>
            <a:r>
              <a:rPr lang="en-US" b="1" dirty="0"/>
              <a:t>Proposal Components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09800" y="9906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728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6613358" cy="502919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7200" b="1" dirty="0"/>
              <a:t>Project</a:t>
            </a:r>
          </a:p>
          <a:p>
            <a:pPr algn="ctr">
              <a:spcBef>
                <a:spcPts val="0"/>
              </a:spcBef>
            </a:pPr>
            <a:r>
              <a:rPr lang="en-US" sz="7200" b="1" dirty="0"/>
              <a:t>Budget</a:t>
            </a:r>
          </a:p>
          <a:p>
            <a:pPr algn="ctr">
              <a:spcBef>
                <a:spcPts val="0"/>
              </a:spcBef>
            </a:pPr>
            <a:r>
              <a:rPr lang="en-US" sz="7200" b="1" dirty="0"/>
              <a:t>Presentation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304800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745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451558" cy="5042028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Budget Table and Budget Narrative are submitted in a separate document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Must reflect the total request amount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link is built into the RFP 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Please don’t hack our form!</a:t>
            </a:r>
            <a:endParaRPr lang="en-US" sz="2800" b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21 &amp; Proposal 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Budget Reminders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45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603958" cy="50291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A: Eligible Tribes - Pg. 24 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B: NGO Criteria - Pg. 31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endParaRPr lang="en-US" sz="2400" dirty="0">
              <a:solidFill>
                <a:srgbClr val="090807"/>
              </a:solidFill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C: Certification for Debarment, Theft, Fraud &amp; Embezzlement - Pg. 33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endParaRPr lang="en-US" sz="2400" dirty="0">
              <a:solidFill>
                <a:srgbClr val="FF0000"/>
              </a:solidFill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D: Resolution - Pg. 34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endParaRPr lang="en-US" sz="2400" dirty="0">
              <a:solidFill>
                <a:srgbClr val="090807"/>
              </a:solidFill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E: Glossary- Pg. 35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endParaRPr lang="en-US" sz="2400" dirty="0">
              <a:solidFill>
                <a:srgbClr val="090807"/>
              </a:solidFill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F: Local Evaluation Plan- Pg. 38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76202"/>
            <a:ext cx="8229600" cy="990600"/>
          </a:xfrm>
        </p:spPr>
        <p:txBody>
          <a:bodyPr/>
          <a:lstStyle/>
          <a:p>
            <a:r>
              <a:rPr lang="en-US" b="1" dirty="0"/>
              <a:t>Attachments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819400" y="1104902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7093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0" y="1511166"/>
            <a:ext cx="75438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70C11"/>
                </a:solidFill>
              </a:rPr>
              <a:t>Appendix G: Proposal Formatting Tool - Pg. 39</a:t>
            </a:r>
            <a:endParaRPr lang="en-US" sz="2400" dirty="0">
              <a:solidFill>
                <a:srgbClr val="070C1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H: ESC Roster – Pg. 40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I: Standard Agreement – Pg. 41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J: Sample Quarterly Progress Report - Pg. 59</a:t>
            </a: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K: Sample Monitoring Tool - Pg. 70</a:t>
            </a: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Attachment L: Evidence-Based Resources - Pg. 80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6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Attachments (cont’d)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146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6400" y="1524000"/>
            <a:ext cx="7026442" cy="4982309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Proposal Checklist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Applicant Information Form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Narrative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Budget Table </a:t>
            </a:r>
            <a:r>
              <a:rPr lang="en-US" sz="2800" u="sng" dirty="0">
                <a:solidFill>
                  <a:srgbClr val="090807"/>
                </a:solidFill>
              </a:rPr>
              <a:t>and</a:t>
            </a:r>
            <a:r>
              <a:rPr lang="en-US" sz="2800" dirty="0">
                <a:solidFill>
                  <a:srgbClr val="090807"/>
                </a:solidFill>
              </a:rPr>
              <a:t> Narrative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Disqualification Instructions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Pages 81-end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152406"/>
            <a:ext cx="8229600" cy="1066791"/>
          </a:xfrm>
        </p:spPr>
        <p:txBody>
          <a:bodyPr/>
          <a:lstStyle/>
          <a:p>
            <a:r>
              <a:rPr lang="en-US" b="1" dirty="0"/>
              <a:t>Proposal Instructions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190622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456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078945-424F-42E3-9807-1354157E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4" y="454066"/>
            <a:ext cx="8260796" cy="9937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4A4ADA-B918-424F-96C9-7D9E77DA3A12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19200"/>
            <a:ext cx="236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5CBE8C-E0F0-4FA6-A8AD-974FD713C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74824"/>
              </p:ext>
            </p:extLst>
          </p:nvPr>
        </p:nvGraphicFramePr>
        <p:xfrm>
          <a:off x="578405" y="1447800"/>
          <a:ext cx="8413195" cy="4684629"/>
        </p:xfrm>
        <a:graphic>
          <a:graphicData uri="http://schemas.openxmlformats.org/drawingml/2006/table">
            <a:tbl>
              <a:tblPr/>
              <a:tblGrid>
                <a:gridCol w="5212795">
                  <a:extLst>
                    <a:ext uri="{9D8B030D-6E8A-4147-A177-3AD203B41FA5}">
                      <a16:colId xmlns:a16="http://schemas.microsoft.com/office/drawing/2014/main" val="133535740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2761624"/>
                    </a:ext>
                  </a:extLst>
                </a:gridCol>
              </a:tblGrid>
              <a:tr h="451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86392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Request for Proposals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14,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222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Letter of Intent to Apply Due to the BSCC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82354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Proposals Due to the BSCC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21,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38945"/>
                  </a:ext>
                </a:extLst>
              </a:tr>
              <a:tr h="682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 Rating Process and Development of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March-May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6567"/>
                  </a:ext>
                </a:extLst>
              </a:tr>
              <a:tr h="682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BSCC Board Considers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11,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33635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Grants Begin (planned)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64415"/>
                  </a:ext>
                </a:extLst>
              </a:tr>
              <a:tr h="1024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New Grantee Orientation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September-October 2020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(Date to be determined)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3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7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949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362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371600"/>
            <a:ext cx="7315200" cy="518159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Proposals due </a:t>
            </a:r>
            <a:r>
              <a:rPr lang="en-US" sz="2600" dirty="0">
                <a:solidFill>
                  <a:srgbClr val="FF0000"/>
                </a:solidFill>
              </a:rPr>
              <a:t>February 21, 2020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Submit questions to </a:t>
            </a:r>
            <a:r>
              <a:rPr lang="en-US" sz="2600" u="sng" dirty="0">
                <a:solidFill>
                  <a:srgbClr val="0070C0"/>
                </a:solidFill>
              </a:rPr>
              <a:t>TribalYouthDiversion</a:t>
            </a:r>
            <a:r>
              <a:rPr lang="en-US" sz="2800" u="sng" dirty="0">
                <a:solidFill>
                  <a:srgbClr val="0070C0"/>
                </a:solidFill>
              </a:rPr>
              <a:t>@bscc.ca.gov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BSCC will respond to questions through  the proposal due date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Q&amp;A will be posted on the BSCC website and updated as needed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Use </a:t>
            </a:r>
            <a:r>
              <a:rPr lang="en-US" sz="2600">
                <a:solidFill>
                  <a:srgbClr val="FF0000"/>
                </a:solidFill>
              </a:rPr>
              <a:t>the Checklist </a:t>
            </a:r>
            <a:r>
              <a:rPr lang="en-US" sz="2600" dirty="0">
                <a:solidFill>
                  <a:srgbClr val="FF0000"/>
                </a:solidFill>
              </a:rPr>
              <a:t>and </a:t>
            </a:r>
            <a:r>
              <a:rPr lang="en-US" sz="2600">
                <a:solidFill>
                  <a:srgbClr val="FF0000"/>
                </a:solidFill>
              </a:rPr>
              <a:t>DQ Instructions</a:t>
            </a:r>
            <a:r>
              <a:rPr lang="en-US" sz="2600" dirty="0">
                <a:solidFill>
                  <a:srgbClr val="FF0000"/>
                </a:solidFill>
              </a:rPr>
              <a:t>! 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7962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219450" y="9906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86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070C11"/>
                </a:solidFill>
              </a:rPr>
              <a:t>The Tribal Youth Diversion was originally within the Youth Reinvestment Grant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2018 TYD: $1.1 million to two Tribes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2019 TYD: Stand alone - $9.7 million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070C11"/>
                </a:solidFill>
              </a:rPr>
              <a:t>Focus remains the same: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Diversion programs for Indian children under the age of 18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Trauma-informed, community-based, and health-based interventions</a:t>
            </a:r>
            <a:r>
              <a:rPr lang="en-US" sz="2800" dirty="0">
                <a:solidFill>
                  <a:srgbClr val="2E2A22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079629"/>
          </a:xfrm>
        </p:spPr>
        <p:txBody>
          <a:bodyPr/>
          <a:lstStyle/>
          <a:p>
            <a:r>
              <a:rPr lang="en-US" b="1" dirty="0"/>
              <a:t>Tribal Youth Diversion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971800" y="1079629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760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4"/>
          </a:xfrm>
        </p:spPr>
        <p:txBody>
          <a:bodyPr/>
          <a:lstStyle/>
          <a:p>
            <a:pPr lvl="0">
              <a:buClr>
                <a:srgbClr val="B4975A"/>
              </a:buClr>
            </a:pPr>
            <a:r>
              <a:rPr lang="en-US" sz="2800" dirty="0">
                <a:solidFill>
                  <a:srgbClr val="070C11"/>
                </a:solidFill>
              </a:rPr>
              <a:t>Diversion services must be trauma-informed, community-based, and health-based.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Trauma-informed diversion services provided under this grant must be sensitive to the issues of </a:t>
            </a:r>
            <a:r>
              <a:rPr lang="en-US" sz="2800" b="1" dirty="0">
                <a:solidFill>
                  <a:srgbClr val="070C11"/>
                </a:solidFill>
              </a:rPr>
              <a:t>historical trauma</a:t>
            </a:r>
            <a:r>
              <a:rPr lang="en-US" sz="2800" dirty="0">
                <a:solidFill>
                  <a:srgbClr val="070C11"/>
                </a:solidFill>
              </a:rPr>
              <a:t>.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Health-based approaches under this grant must be grounded in an overall </a:t>
            </a:r>
            <a:r>
              <a:rPr lang="en-US" sz="2800" b="1" dirty="0">
                <a:solidFill>
                  <a:srgbClr val="070C11"/>
                </a:solidFill>
              </a:rPr>
              <a:t>wellness</a:t>
            </a:r>
            <a:r>
              <a:rPr lang="en-US" sz="2800" dirty="0">
                <a:solidFill>
                  <a:srgbClr val="070C11"/>
                </a:solidFill>
              </a:rPr>
              <a:t> approach.</a:t>
            </a:r>
            <a:endParaRPr lang="en-US" sz="2800" dirty="0">
              <a:solidFill>
                <a:srgbClr val="2E2A22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Tribal Youth Diversion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993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2"/>
            <a:ext cx="7315200" cy="510539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ESC Chair: Michael Ertola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Four other members with tribal and other expertise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Full roster is in the RFP – p. 40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Develop the RFP, read &amp; rate proposals, and develop award recommendations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Conflict of interest policies prohibit anyone who participated on the ESC from receiving funds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88442" cy="838200"/>
          </a:xfrm>
        </p:spPr>
        <p:txBody>
          <a:bodyPr/>
          <a:lstStyle/>
          <a:p>
            <a:r>
              <a:rPr lang="en-US" b="1" dirty="0"/>
              <a:t>Executive Steering Committee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35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693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066800"/>
            <a:ext cx="7315200" cy="5715000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$9.7 million available to Federally recognized tribes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Diversion options should target Indian children who are: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Under 18</a:t>
            </a:r>
          </a:p>
          <a:p>
            <a:pPr marL="800100" lvl="1" indent="-342900">
              <a:spcAft>
                <a:spcPts val="1200"/>
              </a:spcAft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Facing entry to the juvenile justice system or further involvement in the system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RFP designed to allow broad flexibility around types of diversion and points of entry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00" dirty="0">
              <a:solidFill>
                <a:srgbClr val="070C1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1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990596"/>
          </a:xfrm>
        </p:spPr>
        <p:txBody>
          <a:bodyPr/>
          <a:lstStyle/>
          <a:p>
            <a:r>
              <a:rPr lang="en-US" b="1" dirty="0"/>
              <a:t>RFP Overview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781300" y="914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005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Letters of Intent due: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FF0000"/>
                </a:solidFill>
              </a:rPr>
              <a:t>		</a:t>
            </a:r>
            <a:r>
              <a:rPr lang="en-US" sz="2600" u="sng" dirty="0">
                <a:solidFill>
                  <a:srgbClr val="FF0000"/>
                </a:solidFill>
              </a:rPr>
              <a:t>December 20, 2019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Non-Binding 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Applicants that submit a Letter of Intent and decide later not to apply will not be penalized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Applications will be accepted from eligible applicants who did not submit a Letter of Intent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2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394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0"/>
            <a:ext cx="7315200" cy="48767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     </a:t>
            </a:r>
            <a:r>
              <a:rPr lang="en-US" sz="2800" dirty="0">
                <a:solidFill>
                  <a:srgbClr val="090807"/>
                </a:solidFill>
              </a:rPr>
              <a:t>Proposal Due Date: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</a:rPr>
              <a:t>		</a:t>
            </a:r>
            <a:r>
              <a:rPr lang="en-US" sz="2800" u="sng" dirty="0">
                <a:solidFill>
                  <a:srgbClr val="FF0000"/>
                </a:solidFill>
              </a:rPr>
              <a:t>February 21, 2020</a:t>
            </a:r>
          </a:p>
          <a:p>
            <a:pPr algn="ctr">
              <a:spcBef>
                <a:spcPts val="0"/>
              </a:spcBef>
            </a:pPr>
            <a:endParaRPr lang="en-US" sz="2800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90807"/>
              </a:solidFill>
            </a:endParaRPr>
          </a:p>
          <a:p>
            <a:pPr marL="457200" lvl="0">
              <a:spcBef>
                <a:spcPts val="0"/>
              </a:spcBef>
              <a:buClr>
                <a:srgbClr val="B4975A"/>
              </a:buClr>
            </a:pPr>
            <a:r>
              <a:rPr lang="en-US" sz="2800" dirty="0">
                <a:solidFill>
                  <a:srgbClr val="090807"/>
                </a:solidFill>
              </a:rPr>
              <a:t>One electronic copy of the signed proposal package sent to:</a:t>
            </a:r>
          </a:p>
          <a:p>
            <a:pPr marL="457200">
              <a:spcBef>
                <a:spcPts val="0"/>
              </a:spcBef>
            </a:pPr>
            <a:endParaRPr lang="en-US" sz="2800" dirty="0">
              <a:solidFill>
                <a:srgbClr val="090807"/>
              </a:solidFill>
            </a:endParaRPr>
          </a:p>
          <a:p>
            <a:pPr marL="457200" algn="ctr"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 </a:t>
            </a:r>
            <a:r>
              <a:rPr lang="en-US" sz="2800" u="sng" dirty="0">
                <a:solidFill>
                  <a:srgbClr val="0070C0"/>
                </a:solidFill>
              </a:rPr>
              <a:t>TribalYouthDiversion@bscc.ca.gov</a:t>
            </a: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3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049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4"/>
            <a:ext cx="7315200" cy="49529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Eligible Applicants</a:t>
            </a:r>
          </a:p>
          <a:p>
            <a:pPr>
              <a:spcBef>
                <a:spcPts val="0"/>
              </a:spcBef>
            </a:pPr>
            <a:endParaRPr lang="en-US" sz="12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Federally recognized Indian Tribes in California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Presumption of: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High rates of juvenile arrests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High rates of suicide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High rates of alcohol and substance abuse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Lower than average high school graduation rates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 Page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39321502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14986</TotalTime>
  <Words>1263</Words>
  <Application>Microsoft Office PowerPoint</Application>
  <PresentationFormat>On-screen Show (4:3)</PresentationFormat>
  <Paragraphs>399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Times New Roman</vt:lpstr>
      <vt:lpstr>Wingdings</vt:lpstr>
      <vt:lpstr>Axis</vt:lpstr>
      <vt:lpstr>1_Axis</vt:lpstr>
      <vt:lpstr> 2019 Tribal Youth Diversion Grant  </vt:lpstr>
      <vt:lpstr>Agenda</vt:lpstr>
      <vt:lpstr>Tribal Youth Diversion</vt:lpstr>
      <vt:lpstr>Tribal Youth Diversion</vt:lpstr>
      <vt:lpstr>Executive Steering Committee</vt:lpstr>
      <vt:lpstr>RFP Overview (1)</vt:lpstr>
      <vt:lpstr>RFP Overview (2)</vt:lpstr>
      <vt:lpstr>RFP Overview (3)</vt:lpstr>
      <vt:lpstr>RFP Overview (4)</vt:lpstr>
      <vt:lpstr>RFP Overview (5)</vt:lpstr>
      <vt:lpstr>RFP Overview (6)</vt:lpstr>
      <vt:lpstr>RFP Overview (7)</vt:lpstr>
      <vt:lpstr>RFP Overview (8)</vt:lpstr>
      <vt:lpstr>RFP Overview (9)</vt:lpstr>
      <vt:lpstr>RFP Overview (10)</vt:lpstr>
      <vt:lpstr>RFP Overview (11)</vt:lpstr>
      <vt:lpstr>Proposal Rating Process (1)</vt:lpstr>
      <vt:lpstr>Proposal Rating Process (2)</vt:lpstr>
      <vt:lpstr>Proposal Rating Process (3)</vt:lpstr>
      <vt:lpstr>Proposal Rating Process (4)</vt:lpstr>
      <vt:lpstr>Proposal Components</vt:lpstr>
      <vt:lpstr>PowerPoint Presentation</vt:lpstr>
      <vt:lpstr>Budget Reminders</vt:lpstr>
      <vt:lpstr>Attachments</vt:lpstr>
      <vt:lpstr>Attachments (cont’d)</vt:lpstr>
      <vt:lpstr>Proposal Instructions</vt:lpstr>
      <vt:lpstr>PowerPoint Presentation</vt:lpstr>
      <vt:lpstr>PowerPoint Presentation</vt:lpstr>
      <vt:lpstr>Summary</vt:lpstr>
    </vt:vector>
  </TitlesOfParts>
  <Company>CA Department of Corrections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Bushard, Kimberly@BSCC</cp:lastModifiedBy>
  <cp:revision>548</cp:revision>
  <cp:lastPrinted>2019-02-12T20:23:27Z</cp:lastPrinted>
  <dcterms:created xsi:type="dcterms:W3CDTF">2009-10-14T22:33:33Z</dcterms:created>
  <dcterms:modified xsi:type="dcterms:W3CDTF">2019-12-10T20:01:59Z</dcterms:modified>
</cp:coreProperties>
</file>