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5" r:id="rId1"/>
  </p:sldMasterIdLst>
  <p:notesMasterIdLst>
    <p:notesMasterId r:id="rId17"/>
  </p:notesMasterIdLst>
  <p:handoutMasterIdLst>
    <p:handoutMasterId r:id="rId18"/>
  </p:handoutMasterIdLst>
  <p:sldIdLst>
    <p:sldId id="420" r:id="rId2"/>
    <p:sldId id="421" r:id="rId3"/>
    <p:sldId id="401" r:id="rId4"/>
    <p:sldId id="423" r:id="rId5"/>
    <p:sldId id="415" r:id="rId6"/>
    <p:sldId id="417" r:id="rId7"/>
    <p:sldId id="422" r:id="rId8"/>
    <p:sldId id="402" r:id="rId9"/>
    <p:sldId id="419" r:id="rId10"/>
    <p:sldId id="424" r:id="rId11"/>
    <p:sldId id="425" r:id="rId12"/>
    <p:sldId id="426" r:id="rId13"/>
    <p:sldId id="427" r:id="rId14"/>
    <p:sldId id="429" r:id="rId15"/>
    <p:sldId id="428" r:id="rId1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962F"/>
    <a:srgbClr val="070C11"/>
    <a:srgbClr val="264D9A"/>
    <a:srgbClr val="D5AF54"/>
    <a:srgbClr val="1E3C78"/>
    <a:srgbClr val="E1C683"/>
    <a:srgbClr val="090807"/>
    <a:srgbClr val="2E2A22"/>
    <a:srgbClr val="FFDA3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0" autoAdjust="0"/>
    <p:restoredTop sz="63021" autoAdjust="0"/>
  </p:normalViewPr>
  <p:slideViewPr>
    <p:cSldViewPr>
      <p:cViewPr varScale="1">
        <p:scale>
          <a:sx n="114" d="100"/>
          <a:sy n="114" d="100"/>
        </p:scale>
        <p:origin x="152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0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145" cy="465743"/>
          </a:xfrm>
          <a:prstGeom prst="rect">
            <a:avLst/>
          </a:prstGeom>
        </p:spPr>
        <p:txBody>
          <a:bodyPr vert="horz" lIns="92155" tIns="46078" rIns="92155" bIns="46078" rtlCol="0"/>
          <a:lstStyle>
            <a:lvl1pPr algn="l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5743"/>
          </a:xfrm>
          <a:prstGeom prst="rect">
            <a:avLst/>
          </a:prstGeom>
        </p:spPr>
        <p:txBody>
          <a:bodyPr vert="horz" lIns="92155" tIns="46078" rIns="92155" bIns="46078" rtlCol="0"/>
          <a:lstStyle>
            <a:lvl1pPr algn="r">
              <a:defRPr sz="1300"/>
            </a:lvl1pPr>
          </a:lstStyle>
          <a:p>
            <a:pPr>
              <a:defRPr/>
            </a:pPr>
            <a:fld id="{3B7892F4-2BBB-436C-AA5B-421043F639F2}" type="datetimeFigureOut">
              <a:rPr lang="en-US"/>
              <a:pPr>
                <a:defRPr/>
              </a:pPr>
              <a:t>12/10/2019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122"/>
            <a:ext cx="3038145" cy="465743"/>
          </a:xfrm>
          <a:prstGeom prst="rect">
            <a:avLst/>
          </a:prstGeom>
        </p:spPr>
        <p:txBody>
          <a:bodyPr vert="horz" lIns="92155" tIns="46078" rIns="92155" bIns="46078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29122"/>
            <a:ext cx="3038145" cy="465743"/>
          </a:xfrm>
          <a:prstGeom prst="rect">
            <a:avLst/>
          </a:prstGeom>
        </p:spPr>
        <p:txBody>
          <a:bodyPr vert="horz" lIns="92155" tIns="46078" rIns="92155" bIns="46078" rtlCol="0" anchor="b"/>
          <a:lstStyle>
            <a:lvl1pPr algn="r">
              <a:defRPr sz="1300"/>
            </a:lvl1pPr>
          </a:lstStyle>
          <a:p>
            <a:pPr>
              <a:defRPr/>
            </a:pPr>
            <a:fld id="{0B49206A-C0FE-4D1E-ABC8-B749050444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561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9666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8" tIns="47007" rIns="94008" bIns="47007" numCol="1" anchor="t" anchorCtr="0" compatLnSpc="1">
            <a:prstTxWarp prst="textNoShape">
              <a:avLst/>
            </a:prstTxWarp>
          </a:bodyPr>
          <a:lstStyle>
            <a:lvl1pPr defTabSz="940190" eaLnBrk="1" hangingPunct="1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9216" y="1"/>
            <a:ext cx="3039666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8" tIns="47007" rIns="94008" bIns="47007" numCol="1" anchor="t" anchorCtr="0" compatLnSpc="1">
            <a:prstTxWarp prst="textNoShape">
              <a:avLst/>
            </a:prstTxWarp>
          </a:bodyPr>
          <a:lstStyle>
            <a:lvl1pPr algn="r" defTabSz="940190" eaLnBrk="1" hangingPunct="1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868" y="4416101"/>
            <a:ext cx="5604669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8" tIns="47007" rIns="94008" bIns="470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122"/>
            <a:ext cx="3039666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8" tIns="47007" rIns="94008" bIns="47007" numCol="1" anchor="b" anchorCtr="0" compatLnSpc="1">
            <a:prstTxWarp prst="textNoShape">
              <a:avLst/>
            </a:prstTxWarp>
          </a:bodyPr>
          <a:lstStyle>
            <a:lvl1pPr defTabSz="940190" eaLnBrk="1" hangingPunct="1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9216" y="8829122"/>
            <a:ext cx="3039666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8" tIns="47007" rIns="94008" bIns="47007" numCol="1" anchor="b" anchorCtr="0" compatLnSpc="1">
            <a:prstTxWarp prst="textNoShape">
              <a:avLst/>
            </a:prstTxWarp>
          </a:bodyPr>
          <a:lstStyle>
            <a:lvl1pPr algn="r" defTabSz="940190" eaLnBrk="1" hangingPunct="1">
              <a:defRPr sz="1300"/>
            </a:lvl1pPr>
          </a:lstStyle>
          <a:p>
            <a:pPr>
              <a:defRPr/>
            </a:pPr>
            <a:fld id="{A96E7DF0-4989-4C25-B9FB-1ED8B126B1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2373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034" indent="-173034" defTabSz="922850">
              <a:buFont typeface="Wingdings" panose="05000000000000000000" pitchFamily="2" charset="2"/>
              <a:buChar char="q"/>
              <a:defRPr/>
            </a:pPr>
            <a:endParaRPr lang="en-US" u="sng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94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97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109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791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925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592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034" indent="-173034" defTabSz="922850">
              <a:buFont typeface="Wingdings" panose="05000000000000000000" pitchFamily="2" charset="2"/>
              <a:buChar char="q"/>
              <a:defRPr/>
            </a:pPr>
            <a:endParaRPr lang="en-US" u="sng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668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034" indent="-173034" defTabSz="922850">
              <a:buFont typeface="Wingdings" panose="05000000000000000000" pitchFamily="2" charset="2"/>
              <a:buChar char="q"/>
              <a:defRPr/>
            </a:pPr>
            <a:endParaRPr lang="en-US" u="sng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923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131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05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814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0503">
              <a:defRPr/>
            </a:pPr>
            <a:fld id="{A96E7DF0-4989-4C25-B9FB-1ED8B126B169}" type="slidenum">
              <a:rPr lang="en-US">
                <a:solidFill>
                  <a:srgbClr val="000000"/>
                </a:solidFill>
              </a:rPr>
              <a:pPr defTabSz="950503"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447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6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6E7DF0-4989-4C25-B9FB-1ED8B126B169}" type="slidenum">
              <a:rPr lang="en-US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114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229"/>
          <p:cNvSpPr>
            <a:spLocks noChangeShapeType="1"/>
          </p:cNvSpPr>
          <p:nvPr userDrawn="1"/>
        </p:nvSpPr>
        <p:spPr bwMode="auto">
          <a:xfrm flipH="1" flipV="1">
            <a:off x="0" y="152400"/>
            <a:ext cx="9144000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 dirty="0"/>
          </a:p>
        </p:txBody>
      </p:sp>
      <p:grpSp>
        <p:nvGrpSpPr>
          <p:cNvPr id="2" name="Group 221"/>
          <p:cNvGrpSpPr>
            <a:grpSpLocks/>
          </p:cNvGrpSpPr>
          <p:nvPr userDrawn="1"/>
        </p:nvGrpSpPr>
        <p:grpSpPr bwMode="auto">
          <a:xfrm flipH="1">
            <a:off x="0" y="1066800"/>
            <a:ext cx="9144000" cy="1600199"/>
            <a:chOff x="106299000" y="112232102"/>
            <a:chExt cx="7772400" cy="2527844"/>
          </a:xfrm>
        </p:grpSpPr>
        <p:sp>
          <p:nvSpPr>
            <p:cNvPr id="18" name="Freeform 222"/>
            <p:cNvSpPr>
              <a:spLocks/>
            </p:cNvSpPr>
            <p:nvPr/>
          </p:nvSpPr>
          <p:spPr bwMode="auto">
            <a:xfrm>
              <a:off x="106299000" y="112357287"/>
              <a:ext cx="7772400" cy="2402659"/>
            </a:xfrm>
            <a:custGeom>
              <a:avLst/>
              <a:gdLst>
                <a:gd name="T0" fmla="*/ 5488891 w 8001000"/>
                <a:gd name="T1" fmla="*/ 137222 h 2473325"/>
                <a:gd name="T2" fmla="*/ 5449688 w 8001000"/>
                <a:gd name="T3" fmla="*/ 124155 h 2473325"/>
                <a:gd name="T4" fmla="*/ 5399589 w 8001000"/>
                <a:gd name="T5" fmla="*/ 111086 h 2473325"/>
                <a:gd name="T6" fmla="*/ 5342959 w 8001000"/>
                <a:gd name="T7" fmla="*/ 95839 h 2473325"/>
                <a:gd name="T8" fmla="*/ 5277613 w 8001000"/>
                <a:gd name="T9" fmla="*/ 78413 h 2473325"/>
                <a:gd name="T10" fmla="*/ 5203559 w 8001000"/>
                <a:gd name="T11" fmla="*/ 63165 h 2473325"/>
                <a:gd name="T12" fmla="*/ 5120785 w 8001000"/>
                <a:gd name="T13" fmla="*/ 47920 h 2473325"/>
                <a:gd name="T14" fmla="*/ 5029304 w 8001000"/>
                <a:gd name="T15" fmla="*/ 34850 h 2473325"/>
                <a:gd name="T16" fmla="*/ 4931291 w 8001000"/>
                <a:gd name="T17" fmla="*/ 21781 h 2473325"/>
                <a:gd name="T18" fmla="*/ 4824566 w 8001000"/>
                <a:gd name="T19" fmla="*/ 13069 h 2473325"/>
                <a:gd name="T20" fmla="*/ 4711301 w 8001000"/>
                <a:gd name="T21" fmla="*/ 4357 h 2473325"/>
                <a:gd name="T22" fmla="*/ 4589321 w 8001000"/>
                <a:gd name="T23" fmla="*/ 0 h 2473325"/>
                <a:gd name="T24" fmla="*/ 4458636 w 8001000"/>
                <a:gd name="T25" fmla="*/ 0 h 2473325"/>
                <a:gd name="T26" fmla="*/ 4321413 w 8001000"/>
                <a:gd name="T27" fmla="*/ 4357 h 2473325"/>
                <a:gd name="T28" fmla="*/ 4175477 w 8001000"/>
                <a:gd name="T29" fmla="*/ 13069 h 2473325"/>
                <a:gd name="T30" fmla="*/ 4023000 w 8001000"/>
                <a:gd name="T31" fmla="*/ 28316 h 2473325"/>
                <a:gd name="T32" fmla="*/ 3864009 w 8001000"/>
                <a:gd name="T33" fmla="*/ 47920 h 2473325"/>
                <a:gd name="T34" fmla="*/ 3696290 w 8001000"/>
                <a:gd name="T35" fmla="*/ 74057 h 2473325"/>
                <a:gd name="T36" fmla="*/ 3522037 w 8001000"/>
                <a:gd name="T37" fmla="*/ 108907 h 2473325"/>
                <a:gd name="T38" fmla="*/ 3341254 w 8001000"/>
                <a:gd name="T39" fmla="*/ 150292 h 2473325"/>
                <a:gd name="T40" fmla="*/ 3153935 w 8001000"/>
                <a:gd name="T41" fmla="*/ 198212 h 2473325"/>
                <a:gd name="T42" fmla="*/ 2957905 w 8001000"/>
                <a:gd name="T43" fmla="*/ 254845 h 2473325"/>
                <a:gd name="T44" fmla="*/ 2757517 w 8001000"/>
                <a:gd name="T45" fmla="*/ 322366 h 2473325"/>
                <a:gd name="T46" fmla="*/ 2554949 w 8001000"/>
                <a:gd name="T47" fmla="*/ 389888 h 2473325"/>
                <a:gd name="T48" fmla="*/ 2358918 w 8001000"/>
                <a:gd name="T49" fmla="*/ 446521 h 2473325"/>
                <a:gd name="T50" fmla="*/ 2169420 w 8001000"/>
                <a:gd name="T51" fmla="*/ 494441 h 2473325"/>
                <a:gd name="T52" fmla="*/ 1988638 w 8001000"/>
                <a:gd name="T53" fmla="*/ 535826 h 2473325"/>
                <a:gd name="T54" fmla="*/ 1812207 w 8001000"/>
                <a:gd name="T55" fmla="*/ 568498 h 2473325"/>
                <a:gd name="T56" fmla="*/ 1644493 w 8001000"/>
                <a:gd name="T57" fmla="*/ 594635 h 2473325"/>
                <a:gd name="T58" fmla="*/ 1483312 w 8001000"/>
                <a:gd name="T59" fmla="*/ 614239 h 2473325"/>
                <a:gd name="T60" fmla="*/ 1328663 w 8001000"/>
                <a:gd name="T61" fmla="*/ 627308 h 2473325"/>
                <a:gd name="T62" fmla="*/ 1182730 w 8001000"/>
                <a:gd name="T63" fmla="*/ 636020 h 2473325"/>
                <a:gd name="T64" fmla="*/ 1043330 w 8001000"/>
                <a:gd name="T65" fmla="*/ 640377 h 2473325"/>
                <a:gd name="T66" fmla="*/ 912641 w 8001000"/>
                <a:gd name="T67" fmla="*/ 638198 h 2473325"/>
                <a:gd name="T68" fmla="*/ 788486 w 8001000"/>
                <a:gd name="T69" fmla="*/ 633842 h 2473325"/>
                <a:gd name="T70" fmla="*/ 673043 w 8001000"/>
                <a:gd name="T71" fmla="*/ 625130 h 2473325"/>
                <a:gd name="T72" fmla="*/ 564137 w 8001000"/>
                <a:gd name="T73" fmla="*/ 614239 h 2473325"/>
                <a:gd name="T74" fmla="*/ 463943 w 8001000"/>
                <a:gd name="T75" fmla="*/ 601170 h 2473325"/>
                <a:gd name="T76" fmla="*/ 372461 w 8001000"/>
                <a:gd name="T77" fmla="*/ 585924 h 2473325"/>
                <a:gd name="T78" fmla="*/ 289694 w 8001000"/>
                <a:gd name="T79" fmla="*/ 570675 h 2473325"/>
                <a:gd name="T80" fmla="*/ 213457 w 8001000"/>
                <a:gd name="T81" fmla="*/ 555428 h 2473325"/>
                <a:gd name="T82" fmla="*/ 148114 w 8001000"/>
                <a:gd name="T83" fmla="*/ 538003 h 2473325"/>
                <a:gd name="T84" fmla="*/ 89304 w 8001000"/>
                <a:gd name="T85" fmla="*/ 522755 h 2473325"/>
                <a:gd name="T86" fmla="*/ 41385 w 8001000"/>
                <a:gd name="T87" fmla="*/ 507510 h 2473325"/>
                <a:gd name="T88" fmla="*/ 0 w 8001000"/>
                <a:gd name="T89" fmla="*/ 494441 h 2473325"/>
                <a:gd name="T90" fmla="*/ 0 w 8001000"/>
                <a:gd name="T91" fmla="*/ 1696776 h 2473325"/>
                <a:gd name="T92" fmla="*/ 5488891 w 8001000"/>
                <a:gd name="T93" fmla="*/ 1696776 h 2473325"/>
                <a:gd name="T94" fmla="*/ 5488891 w 8001000"/>
                <a:gd name="T95" fmla="*/ 137222 h 24733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01000"/>
                <a:gd name="T145" fmla="*/ 0 h 2473325"/>
                <a:gd name="T146" fmla="*/ 8001000 w 8001000"/>
                <a:gd name="T147" fmla="*/ 2473325 h 24733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01000" h="2473325">
                  <a:moveTo>
                    <a:pt x="8001000" y="200025"/>
                  </a:moveTo>
                  <a:lnTo>
                    <a:pt x="7943850" y="180975"/>
                  </a:lnTo>
                  <a:lnTo>
                    <a:pt x="7870825" y="161925"/>
                  </a:lnTo>
                  <a:lnTo>
                    <a:pt x="7788275" y="139700"/>
                  </a:lnTo>
                  <a:lnTo>
                    <a:pt x="7693025" y="114300"/>
                  </a:lnTo>
                  <a:lnTo>
                    <a:pt x="7585075" y="92075"/>
                  </a:lnTo>
                  <a:lnTo>
                    <a:pt x="7464425" y="69850"/>
                  </a:lnTo>
                  <a:lnTo>
                    <a:pt x="7331075" y="50800"/>
                  </a:lnTo>
                  <a:lnTo>
                    <a:pt x="7188200" y="31750"/>
                  </a:lnTo>
                  <a:lnTo>
                    <a:pt x="7032625" y="19050"/>
                  </a:lnTo>
                  <a:lnTo>
                    <a:pt x="6867525" y="6350"/>
                  </a:lnTo>
                  <a:lnTo>
                    <a:pt x="6689725" y="0"/>
                  </a:lnTo>
                  <a:lnTo>
                    <a:pt x="6499225" y="0"/>
                  </a:lnTo>
                  <a:lnTo>
                    <a:pt x="6299200" y="6350"/>
                  </a:lnTo>
                  <a:lnTo>
                    <a:pt x="6086475" y="19050"/>
                  </a:lnTo>
                  <a:lnTo>
                    <a:pt x="5864225" y="41275"/>
                  </a:lnTo>
                  <a:lnTo>
                    <a:pt x="5632450" y="69850"/>
                  </a:lnTo>
                  <a:lnTo>
                    <a:pt x="5387975" y="107950"/>
                  </a:lnTo>
                  <a:lnTo>
                    <a:pt x="5133975" y="158750"/>
                  </a:lnTo>
                  <a:lnTo>
                    <a:pt x="4870450" y="219075"/>
                  </a:lnTo>
                  <a:lnTo>
                    <a:pt x="4597400" y="288925"/>
                  </a:lnTo>
                  <a:lnTo>
                    <a:pt x="4311650" y="371475"/>
                  </a:lnTo>
                  <a:lnTo>
                    <a:pt x="4019550" y="469900"/>
                  </a:lnTo>
                  <a:lnTo>
                    <a:pt x="3724275" y="568325"/>
                  </a:lnTo>
                  <a:lnTo>
                    <a:pt x="3438525" y="650875"/>
                  </a:lnTo>
                  <a:lnTo>
                    <a:pt x="3162300" y="720725"/>
                  </a:lnTo>
                  <a:lnTo>
                    <a:pt x="2898775" y="781050"/>
                  </a:lnTo>
                  <a:lnTo>
                    <a:pt x="2641600" y="828675"/>
                  </a:lnTo>
                  <a:lnTo>
                    <a:pt x="2397125" y="866775"/>
                  </a:lnTo>
                  <a:lnTo>
                    <a:pt x="2162175" y="895350"/>
                  </a:lnTo>
                  <a:lnTo>
                    <a:pt x="1936750" y="914400"/>
                  </a:lnTo>
                  <a:lnTo>
                    <a:pt x="1724025" y="927100"/>
                  </a:lnTo>
                  <a:lnTo>
                    <a:pt x="1520825" y="933450"/>
                  </a:lnTo>
                  <a:lnTo>
                    <a:pt x="1330325" y="930275"/>
                  </a:lnTo>
                  <a:lnTo>
                    <a:pt x="1149350" y="923925"/>
                  </a:lnTo>
                  <a:lnTo>
                    <a:pt x="981075" y="911225"/>
                  </a:lnTo>
                  <a:lnTo>
                    <a:pt x="822325" y="895350"/>
                  </a:lnTo>
                  <a:lnTo>
                    <a:pt x="676275" y="876300"/>
                  </a:lnTo>
                  <a:lnTo>
                    <a:pt x="542925" y="854075"/>
                  </a:lnTo>
                  <a:lnTo>
                    <a:pt x="422275" y="831850"/>
                  </a:lnTo>
                  <a:lnTo>
                    <a:pt x="311150" y="809625"/>
                  </a:lnTo>
                  <a:lnTo>
                    <a:pt x="215900" y="784225"/>
                  </a:lnTo>
                  <a:lnTo>
                    <a:pt x="130175" y="762000"/>
                  </a:lnTo>
                  <a:lnTo>
                    <a:pt x="60325" y="739775"/>
                  </a:lnTo>
                  <a:lnTo>
                    <a:pt x="0" y="720725"/>
                  </a:lnTo>
                  <a:lnTo>
                    <a:pt x="0" y="2473325"/>
                  </a:lnTo>
                  <a:lnTo>
                    <a:pt x="8001000" y="2473325"/>
                  </a:lnTo>
                  <a:lnTo>
                    <a:pt x="8001000" y="200025"/>
                  </a:lnTo>
                  <a:close/>
                </a:path>
              </a:pathLst>
            </a:custGeom>
            <a:solidFill>
              <a:srgbClr val="FFFFFE"/>
            </a:solidFill>
            <a:ln w="0" cap="flat" cmpd="sng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223"/>
            <p:cNvSpPr>
              <a:spLocks/>
            </p:cNvSpPr>
            <p:nvPr/>
          </p:nvSpPr>
          <p:spPr bwMode="auto">
            <a:xfrm>
              <a:off x="106299000" y="112232102"/>
              <a:ext cx="7772400" cy="900836"/>
            </a:xfrm>
            <a:custGeom>
              <a:avLst/>
              <a:gdLst>
                <a:gd name="T0" fmla="*/ 8073705 w 7747804"/>
                <a:gd name="T1" fmla="*/ 193695 h 900836"/>
                <a:gd name="T2" fmla="*/ 8016023 w 7747804"/>
                <a:gd name="T3" fmla="*/ 175248 h 900836"/>
                <a:gd name="T4" fmla="*/ 7942338 w 7747804"/>
                <a:gd name="T5" fmla="*/ 153726 h 900836"/>
                <a:gd name="T6" fmla="*/ 7859030 w 7747804"/>
                <a:gd name="T7" fmla="*/ 132205 h 900836"/>
                <a:gd name="T8" fmla="*/ 7762918 w 7747804"/>
                <a:gd name="T9" fmla="*/ 110683 h 900836"/>
                <a:gd name="T10" fmla="*/ 7653997 w 7747804"/>
                <a:gd name="T11" fmla="*/ 86087 h 900836"/>
                <a:gd name="T12" fmla="*/ 7532240 w 7747804"/>
                <a:gd name="T13" fmla="*/ 67640 h 900836"/>
                <a:gd name="T14" fmla="*/ 7400880 w 7747804"/>
                <a:gd name="T15" fmla="*/ 46118 h 900836"/>
                <a:gd name="T16" fmla="*/ 7253510 w 7747804"/>
                <a:gd name="T17" fmla="*/ 30745 h 900836"/>
                <a:gd name="T18" fmla="*/ 7096517 w 7747804"/>
                <a:gd name="T19" fmla="*/ 15373 h 900836"/>
                <a:gd name="T20" fmla="*/ 6929922 w 7747804"/>
                <a:gd name="T21" fmla="*/ 6149 h 900836"/>
                <a:gd name="T22" fmla="*/ 6750506 w 7747804"/>
                <a:gd name="T23" fmla="*/ 0 h 900836"/>
                <a:gd name="T24" fmla="*/ 6558270 w 7747804"/>
                <a:gd name="T25" fmla="*/ 0 h 900836"/>
                <a:gd name="T26" fmla="*/ 6356436 w 7747804"/>
                <a:gd name="T27" fmla="*/ 6149 h 900836"/>
                <a:gd name="T28" fmla="*/ 6141768 w 7747804"/>
                <a:gd name="T29" fmla="*/ 18447 h 900836"/>
                <a:gd name="T30" fmla="*/ 5917511 w 7747804"/>
                <a:gd name="T31" fmla="*/ 36894 h 900836"/>
                <a:gd name="T32" fmla="*/ 5683635 w 7747804"/>
                <a:gd name="T33" fmla="*/ 67640 h 900836"/>
                <a:gd name="T34" fmla="*/ 5436926 w 7747804"/>
                <a:gd name="T35" fmla="*/ 104534 h 900836"/>
                <a:gd name="T36" fmla="*/ 5180623 w 7747804"/>
                <a:gd name="T37" fmla="*/ 150652 h 900836"/>
                <a:gd name="T38" fmla="*/ 4914709 w 7747804"/>
                <a:gd name="T39" fmla="*/ 209068 h 900836"/>
                <a:gd name="T40" fmla="*/ 4639174 w 7747804"/>
                <a:gd name="T41" fmla="*/ 276708 h 900836"/>
                <a:gd name="T42" fmla="*/ 4350825 w 7747804"/>
                <a:gd name="T43" fmla="*/ 359720 h 900836"/>
                <a:gd name="T44" fmla="*/ 4056076 w 7747804"/>
                <a:gd name="T45" fmla="*/ 451956 h 900836"/>
                <a:gd name="T46" fmla="*/ 3758117 w 7747804"/>
                <a:gd name="T47" fmla="*/ 547266 h 900836"/>
                <a:gd name="T48" fmla="*/ 3469770 w 7747804"/>
                <a:gd name="T49" fmla="*/ 627204 h 900836"/>
                <a:gd name="T50" fmla="*/ 3191032 w 7747804"/>
                <a:gd name="T51" fmla="*/ 697918 h 900836"/>
                <a:gd name="T52" fmla="*/ 2925117 w 7747804"/>
                <a:gd name="T53" fmla="*/ 753259 h 900836"/>
                <a:gd name="T54" fmla="*/ 2665602 w 7747804"/>
                <a:gd name="T55" fmla="*/ 802452 h 900836"/>
                <a:gd name="T56" fmla="*/ 2418905 w 7747804"/>
                <a:gd name="T57" fmla="*/ 839346 h 900836"/>
                <a:gd name="T58" fmla="*/ 2181825 w 7747804"/>
                <a:gd name="T59" fmla="*/ 863942 h 900836"/>
                <a:gd name="T60" fmla="*/ 1954354 w 7747804"/>
                <a:gd name="T61" fmla="*/ 885464 h 900836"/>
                <a:gd name="T62" fmla="*/ 1739696 w 7747804"/>
                <a:gd name="T63" fmla="*/ 894687 h 900836"/>
                <a:gd name="T64" fmla="*/ 1534648 w 7747804"/>
                <a:gd name="T65" fmla="*/ 900836 h 900836"/>
                <a:gd name="T66" fmla="*/ 1342417 w 7747804"/>
                <a:gd name="T67" fmla="*/ 900836 h 900836"/>
                <a:gd name="T68" fmla="*/ 1159798 w 7747804"/>
                <a:gd name="T69" fmla="*/ 891613 h 900836"/>
                <a:gd name="T70" fmla="*/ 989991 w 7747804"/>
                <a:gd name="T71" fmla="*/ 882389 h 900836"/>
                <a:gd name="T72" fmla="*/ 829798 w 7747804"/>
                <a:gd name="T73" fmla="*/ 867017 h 900836"/>
                <a:gd name="T74" fmla="*/ 682423 w 7747804"/>
                <a:gd name="T75" fmla="*/ 848569 h 900836"/>
                <a:gd name="T76" fmla="*/ 547860 w 7747804"/>
                <a:gd name="T77" fmla="*/ 827048 h 900836"/>
                <a:gd name="T78" fmla="*/ 426112 w 7747804"/>
                <a:gd name="T79" fmla="*/ 805526 h 900836"/>
                <a:gd name="T80" fmla="*/ 313980 w 7747804"/>
                <a:gd name="T81" fmla="*/ 780930 h 900836"/>
                <a:gd name="T82" fmla="*/ 217862 w 7747804"/>
                <a:gd name="T83" fmla="*/ 756334 h 900836"/>
                <a:gd name="T84" fmla="*/ 131358 w 7747804"/>
                <a:gd name="T85" fmla="*/ 734812 h 900836"/>
                <a:gd name="T86" fmla="*/ 57669 w 7747804"/>
                <a:gd name="T87" fmla="*/ 713290 h 900836"/>
                <a:gd name="T88" fmla="*/ 0 w 7747804"/>
                <a:gd name="T89" fmla="*/ 694843 h 9008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747804"/>
                <a:gd name="T136" fmla="*/ 0 h 900836"/>
                <a:gd name="T137" fmla="*/ 7747804 w 7747804"/>
                <a:gd name="T138" fmla="*/ 900836 h 9008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747804" h="900836">
                  <a:moveTo>
                    <a:pt x="7747804" y="193695"/>
                  </a:moveTo>
                  <a:lnTo>
                    <a:pt x="7692462" y="175248"/>
                  </a:lnTo>
                  <a:lnTo>
                    <a:pt x="7621748" y="153726"/>
                  </a:lnTo>
                  <a:lnTo>
                    <a:pt x="7541811" y="132205"/>
                  </a:lnTo>
                  <a:lnTo>
                    <a:pt x="7449575" y="110683"/>
                  </a:lnTo>
                  <a:lnTo>
                    <a:pt x="7345041" y="86087"/>
                  </a:lnTo>
                  <a:lnTo>
                    <a:pt x="7228209" y="67640"/>
                  </a:lnTo>
                  <a:lnTo>
                    <a:pt x="7102154" y="46118"/>
                  </a:lnTo>
                  <a:lnTo>
                    <a:pt x="6960725" y="30745"/>
                  </a:lnTo>
                  <a:lnTo>
                    <a:pt x="6810074" y="15373"/>
                  </a:lnTo>
                  <a:lnTo>
                    <a:pt x="6650198" y="6149"/>
                  </a:lnTo>
                  <a:lnTo>
                    <a:pt x="6478025" y="0"/>
                  </a:lnTo>
                  <a:lnTo>
                    <a:pt x="6293553" y="0"/>
                  </a:lnTo>
                  <a:lnTo>
                    <a:pt x="6099858" y="6149"/>
                  </a:lnTo>
                  <a:lnTo>
                    <a:pt x="5893865" y="18447"/>
                  </a:lnTo>
                  <a:lnTo>
                    <a:pt x="5678648" y="36894"/>
                  </a:lnTo>
                  <a:lnTo>
                    <a:pt x="5454208" y="67640"/>
                  </a:lnTo>
                  <a:lnTo>
                    <a:pt x="5217470" y="104534"/>
                  </a:lnTo>
                  <a:lnTo>
                    <a:pt x="4971508" y="150652"/>
                  </a:lnTo>
                  <a:lnTo>
                    <a:pt x="4716322" y="209068"/>
                  </a:lnTo>
                  <a:lnTo>
                    <a:pt x="4451913" y="276708"/>
                  </a:lnTo>
                  <a:lnTo>
                    <a:pt x="4175205" y="359720"/>
                  </a:lnTo>
                  <a:lnTo>
                    <a:pt x="3892349" y="451956"/>
                  </a:lnTo>
                  <a:lnTo>
                    <a:pt x="3606418" y="547266"/>
                  </a:lnTo>
                  <a:lnTo>
                    <a:pt x="3329711" y="627204"/>
                  </a:lnTo>
                  <a:lnTo>
                    <a:pt x="3062227" y="697918"/>
                  </a:lnTo>
                  <a:lnTo>
                    <a:pt x="2807042" y="753259"/>
                  </a:lnTo>
                  <a:lnTo>
                    <a:pt x="2558005" y="802452"/>
                  </a:lnTo>
                  <a:lnTo>
                    <a:pt x="2321267" y="839346"/>
                  </a:lnTo>
                  <a:lnTo>
                    <a:pt x="2093752" y="863942"/>
                  </a:lnTo>
                  <a:lnTo>
                    <a:pt x="1875461" y="885464"/>
                  </a:lnTo>
                  <a:lnTo>
                    <a:pt x="1669467" y="894687"/>
                  </a:lnTo>
                  <a:lnTo>
                    <a:pt x="1472698" y="900836"/>
                  </a:lnTo>
                  <a:lnTo>
                    <a:pt x="1288226" y="900836"/>
                  </a:lnTo>
                  <a:lnTo>
                    <a:pt x="1112978" y="891613"/>
                  </a:lnTo>
                  <a:lnTo>
                    <a:pt x="950028" y="882389"/>
                  </a:lnTo>
                  <a:lnTo>
                    <a:pt x="796302" y="867017"/>
                  </a:lnTo>
                  <a:lnTo>
                    <a:pt x="654874" y="848569"/>
                  </a:lnTo>
                  <a:lnTo>
                    <a:pt x="525744" y="827048"/>
                  </a:lnTo>
                  <a:lnTo>
                    <a:pt x="408912" y="805526"/>
                  </a:lnTo>
                  <a:lnTo>
                    <a:pt x="301304" y="780930"/>
                  </a:lnTo>
                  <a:lnTo>
                    <a:pt x="209068" y="756334"/>
                  </a:lnTo>
                  <a:lnTo>
                    <a:pt x="126056" y="734812"/>
                  </a:lnTo>
                  <a:lnTo>
                    <a:pt x="55342" y="713290"/>
                  </a:lnTo>
                  <a:lnTo>
                    <a:pt x="0" y="694843"/>
                  </a:lnTo>
                </a:path>
              </a:pathLst>
            </a:custGeom>
            <a:noFill/>
            <a:ln w="9224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146" name="Rectangle 2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0" y="3886200"/>
            <a:ext cx="91440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rgbClr val="BF962F"/>
                </a:solidFill>
                <a:latin typeface="+mj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 userDrawn="1">
            <p:ph type="ctrTitle"/>
          </p:nvPr>
        </p:nvSpPr>
        <p:spPr>
          <a:xfrm>
            <a:off x="0" y="3124200"/>
            <a:ext cx="9144000" cy="76200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clear"/>
        </p:spPr>
        <p:txBody>
          <a:bodyPr anchor="ctr"/>
          <a:lstStyle>
            <a:lvl1pPr>
              <a:defRPr sz="4400" cap="none" baseline="0"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2"/>
          <a:srcRect l="7122"/>
          <a:stretch>
            <a:fillRect/>
          </a:stretch>
        </p:blipFill>
        <p:spPr bwMode="auto">
          <a:xfrm>
            <a:off x="0" y="-3231"/>
            <a:ext cx="9144979" cy="213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30" descr="Gold BSC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58000" y="318927"/>
            <a:ext cx="2011680" cy="671673"/>
          </a:xfrm>
          <a:prstGeom prst="rect">
            <a:avLst/>
          </a:prstGeom>
        </p:spPr>
      </p:pic>
      <p:pic>
        <p:nvPicPr>
          <p:cNvPr id="32" name="Picture 4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5867399"/>
            <a:ext cx="9144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DACDA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99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066800"/>
            <a:ext cx="6217920" cy="4495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95938"/>
            <a:ext cx="62179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838200"/>
          </a:xfrm>
          <a:noFill/>
          <a:scene3d>
            <a:camera prst="orthographicFront"/>
            <a:lightRig rig="balanced" dir="t"/>
          </a:scene3d>
          <a:sp3d prstMaterial="clear"/>
        </p:spPr>
        <p:txBody>
          <a:bodyPr tIns="0" bIns="0" anchor="ctr" anchorCtr="0"/>
          <a:lstStyle>
            <a:lvl1pPr marL="400050" indent="0">
              <a:defRPr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-3114675" y="3114675"/>
            <a:ext cx="6858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228600" y="6400800"/>
            <a:ext cx="16002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09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289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-3114675" y="3114675"/>
            <a:ext cx="6858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04800" y="6400800"/>
            <a:ext cx="1524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92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394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389104"/>
      </p:ext>
    </p:extLst>
  </p:cSld>
  <p:clrMapOvr>
    <a:masterClrMapping/>
  </p:clrMapOvr>
  <p:transition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453843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229"/>
          <p:cNvSpPr>
            <a:spLocks noChangeShapeType="1"/>
          </p:cNvSpPr>
          <p:nvPr userDrawn="1"/>
        </p:nvSpPr>
        <p:spPr bwMode="auto">
          <a:xfrm flipH="1" flipV="1">
            <a:off x="0" y="152400"/>
            <a:ext cx="9144000" cy="0"/>
          </a:xfrm>
          <a:prstGeom prst="line">
            <a:avLst/>
          </a:prstGeom>
          <a:noFill/>
          <a:ln w="9525" algn="ctr">
            <a:solidFill>
              <a:srgbClr val="FFFFFE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 dirty="0"/>
          </a:p>
        </p:txBody>
      </p:sp>
      <p:grpSp>
        <p:nvGrpSpPr>
          <p:cNvPr id="2" name="Group 221"/>
          <p:cNvGrpSpPr>
            <a:grpSpLocks/>
          </p:cNvGrpSpPr>
          <p:nvPr userDrawn="1"/>
        </p:nvGrpSpPr>
        <p:grpSpPr bwMode="auto">
          <a:xfrm flipH="1">
            <a:off x="0" y="1066800"/>
            <a:ext cx="9144000" cy="1600199"/>
            <a:chOff x="106299000" y="112232102"/>
            <a:chExt cx="7772400" cy="2527844"/>
          </a:xfrm>
        </p:grpSpPr>
        <p:sp>
          <p:nvSpPr>
            <p:cNvPr id="18" name="Freeform 222"/>
            <p:cNvSpPr>
              <a:spLocks/>
            </p:cNvSpPr>
            <p:nvPr/>
          </p:nvSpPr>
          <p:spPr bwMode="auto">
            <a:xfrm>
              <a:off x="106299000" y="112357287"/>
              <a:ext cx="7772400" cy="2402659"/>
            </a:xfrm>
            <a:custGeom>
              <a:avLst/>
              <a:gdLst>
                <a:gd name="T0" fmla="*/ 5488891 w 8001000"/>
                <a:gd name="T1" fmla="*/ 137222 h 2473325"/>
                <a:gd name="T2" fmla="*/ 5449688 w 8001000"/>
                <a:gd name="T3" fmla="*/ 124155 h 2473325"/>
                <a:gd name="T4" fmla="*/ 5399589 w 8001000"/>
                <a:gd name="T5" fmla="*/ 111086 h 2473325"/>
                <a:gd name="T6" fmla="*/ 5342959 w 8001000"/>
                <a:gd name="T7" fmla="*/ 95839 h 2473325"/>
                <a:gd name="T8" fmla="*/ 5277613 w 8001000"/>
                <a:gd name="T9" fmla="*/ 78413 h 2473325"/>
                <a:gd name="T10" fmla="*/ 5203559 w 8001000"/>
                <a:gd name="T11" fmla="*/ 63165 h 2473325"/>
                <a:gd name="T12" fmla="*/ 5120785 w 8001000"/>
                <a:gd name="T13" fmla="*/ 47920 h 2473325"/>
                <a:gd name="T14" fmla="*/ 5029304 w 8001000"/>
                <a:gd name="T15" fmla="*/ 34850 h 2473325"/>
                <a:gd name="T16" fmla="*/ 4931291 w 8001000"/>
                <a:gd name="T17" fmla="*/ 21781 h 2473325"/>
                <a:gd name="T18" fmla="*/ 4824566 w 8001000"/>
                <a:gd name="T19" fmla="*/ 13069 h 2473325"/>
                <a:gd name="T20" fmla="*/ 4711301 w 8001000"/>
                <a:gd name="T21" fmla="*/ 4357 h 2473325"/>
                <a:gd name="T22" fmla="*/ 4589321 w 8001000"/>
                <a:gd name="T23" fmla="*/ 0 h 2473325"/>
                <a:gd name="T24" fmla="*/ 4458636 w 8001000"/>
                <a:gd name="T25" fmla="*/ 0 h 2473325"/>
                <a:gd name="T26" fmla="*/ 4321413 w 8001000"/>
                <a:gd name="T27" fmla="*/ 4357 h 2473325"/>
                <a:gd name="T28" fmla="*/ 4175477 w 8001000"/>
                <a:gd name="T29" fmla="*/ 13069 h 2473325"/>
                <a:gd name="T30" fmla="*/ 4023000 w 8001000"/>
                <a:gd name="T31" fmla="*/ 28316 h 2473325"/>
                <a:gd name="T32" fmla="*/ 3864009 w 8001000"/>
                <a:gd name="T33" fmla="*/ 47920 h 2473325"/>
                <a:gd name="T34" fmla="*/ 3696290 w 8001000"/>
                <a:gd name="T35" fmla="*/ 74057 h 2473325"/>
                <a:gd name="T36" fmla="*/ 3522037 w 8001000"/>
                <a:gd name="T37" fmla="*/ 108907 h 2473325"/>
                <a:gd name="T38" fmla="*/ 3341254 w 8001000"/>
                <a:gd name="T39" fmla="*/ 150292 h 2473325"/>
                <a:gd name="T40" fmla="*/ 3153935 w 8001000"/>
                <a:gd name="T41" fmla="*/ 198212 h 2473325"/>
                <a:gd name="T42" fmla="*/ 2957905 w 8001000"/>
                <a:gd name="T43" fmla="*/ 254845 h 2473325"/>
                <a:gd name="T44" fmla="*/ 2757517 w 8001000"/>
                <a:gd name="T45" fmla="*/ 322366 h 2473325"/>
                <a:gd name="T46" fmla="*/ 2554949 w 8001000"/>
                <a:gd name="T47" fmla="*/ 389888 h 2473325"/>
                <a:gd name="T48" fmla="*/ 2358918 w 8001000"/>
                <a:gd name="T49" fmla="*/ 446521 h 2473325"/>
                <a:gd name="T50" fmla="*/ 2169420 w 8001000"/>
                <a:gd name="T51" fmla="*/ 494441 h 2473325"/>
                <a:gd name="T52" fmla="*/ 1988638 w 8001000"/>
                <a:gd name="T53" fmla="*/ 535826 h 2473325"/>
                <a:gd name="T54" fmla="*/ 1812207 w 8001000"/>
                <a:gd name="T55" fmla="*/ 568498 h 2473325"/>
                <a:gd name="T56" fmla="*/ 1644493 w 8001000"/>
                <a:gd name="T57" fmla="*/ 594635 h 2473325"/>
                <a:gd name="T58" fmla="*/ 1483312 w 8001000"/>
                <a:gd name="T59" fmla="*/ 614239 h 2473325"/>
                <a:gd name="T60" fmla="*/ 1328663 w 8001000"/>
                <a:gd name="T61" fmla="*/ 627308 h 2473325"/>
                <a:gd name="T62" fmla="*/ 1182730 w 8001000"/>
                <a:gd name="T63" fmla="*/ 636020 h 2473325"/>
                <a:gd name="T64" fmla="*/ 1043330 w 8001000"/>
                <a:gd name="T65" fmla="*/ 640377 h 2473325"/>
                <a:gd name="T66" fmla="*/ 912641 w 8001000"/>
                <a:gd name="T67" fmla="*/ 638198 h 2473325"/>
                <a:gd name="T68" fmla="*/ 788486 w 8001000"/>
                <a:gd name="T69" fmla="*/ 633842 h 2473325"/>
                <a:gd name="T70" fmla="*/ 673043 w 8001000"/>
                <a:gd name="T71" fmla="*/ 625130 h 2473325"/>
                <a:gd name="T72" fmla="*/ 564137 w 8001000"/>
                <a:gd name="T73" fmla="*/ 614239 h 2473325"/>
                <a:gd name="T74" fmla="*/ 463943 w 8001000"/>
                <a:gd name="T75" fmla="*/ 601170 h 2473325"/>
                <a:gd name="T76" fmla="*/ 372461 w 8001000"/>
                <a:gd name="T77" fmla="*/ 585924 h 2473325"/>
                <a:gd name="T78" fmla="*/ 289694 w 8001000"/>
                <a:gd name="T79" fmla="*/ 570675 h 2473325"/>
                <a:gd name="T80" fmla="*/ 213457 w 8001000"/>
                <a:gd name="T81" fmla="*/ 555428 h 2473325"/>
                <a:gd name="T82" fmla="*/ 148114 w 8001000"/>
                <a:gd name="T83" fmla="*/ 538003 h 2473325"/>
                <a:gd name="T84" fmla="*/ 89304 w 8001000"/>
                <a:gd name="T85" fmla="*/ 522755 h 2473325"/>
                <a:gd name="T86" fmla="*/ 41385 w 8001000"/>
                <a:gd name="T87" fmla="*/ 507510 h 2473325"/>
                <a:gd name="T88" fmla="*/ 0 w 8001000"/>
                <a:gd name="T89" fmla="*/ 494441 h 2473325"/>
                <a:gd name="T90" fmla="*/ 0 w 8001000"/>
                <a:gd name="T91" fmla="*/ 1696776 h 2473325"/>
                <a:gd name="T92" fmla="*/ 5488891 w 8001000"/>
                <a:gd name="T93" fmla="*/ 1696776 h 2473325"/>
                <a:gd name="T94" fmla="*/ 5488891 w 8001000"/>
                <a:gd name="T95" fmla="*/ 137222 h 24733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01000"/>
                <a:gd name="T145" fmla="*/ 0 h 2473325"/>
                <a:gd name="T146" fmla="*/ 8001000 w 8001000"/>
                <a:gd name="T147" fmla="*/ 2473325 h 24733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01000" h="2473325">
                  <a:moveTo>
                    <a:pt x="8001000" y="200025"/>
                  </a:moveTo>
                  <a:lnTo>
                    <a:pt x="7943850" y="180975"/>
                  </a:lnTo>
                  <a:lnTo>
                    <a:pt x="7870825" y="161925"/>
                  </a:lnTo>
                  <a:lnTo>
                    <a:pt x="7788275" y="139700"/>
                  </a:lnTo>
                  <a:lnTo>
                    <a:pt x="7693025" y="114300"/>
                  </a:lnTo>
                  <a:lnTo>
                    <a:pt x="7585075" y="92075"/>
                  </a:lnTo>
                  <a:lnTo>
                    <a:pt x="7464425" y="69850"/>
                  </a:lnTo>
                  <a:lnTo>
                    <a:pt x="7331075" y="50800"/>
                  </a:lnTo>
                  <a:lnTo>
                    <a:pt x="7188200" y="31750"/>
                  </a:lnTo>
                  <a:lnTo>
                    <a:pt x="7032625" y="19050"/>
                  </a:lnTo>
                  <a:lnTo>
                    <a:pt x="6867525" y="6350"/>
                  </a:lnTo>
                  <a:lnTo>
                    <a:pt x="6689725" y="0"/>
                  </a:lnTo>
                  <a:lnTo>
                    <a:pt x="6499225" y="0"/>
                  </a:lnTo>
                  <a:lnTo>
                    <a:pt x="6299200" y="6350"/>
                  </a:lnTo>
                  <a:lnTo>
                    <a:pt x="6086475" y="19050"/>
                  </a:lnTo>
                  <a:lnTo>
                    <a:pt x="5864225" y="41275"/>
                  </a:lnTo>
                  <a:lnTo>
                    <a:pt x="5632450" y="69850"/>
                  </a:lnTo>
                  <a:lnTo>
                    <a:pt x="5387975" y="107950"/>
                  </a:lnTo>
                  <a:lnTo>
                    <a:pt x="5133975" y="158750"/>
                  </a:lnTo>
                  <a:lnTo>
                    <a:pt x="4870450" y="219075"/>
                  </a:lnTo>
                  <a:lnTo>
                    <a:pt x="4597400" y="288925"/>
                  </a:lnTo>
                  <a:lnTo>
                    <a:pt x="4311650" y="371475"/>
                  </a:lnTo>
                  <a:lnTo>
                    <a:pt x="4019550" y="469900"/>
                  </a:lnTo>
                  <a:lnTo>
                    <a:pt x="3724275" y="568325"/>
                  </a:lnTo>
                  <a:lnTo>
                    <a:pt x="3438525" y="650875"/>
                  </a:lnTo>
                  <a:lnTo>
                    <a:pt x="3162300" y="720725"/>
                  </a:lnTo>
                  <a:lnTo>
                    <a:pt x="2898775" y="781050"/>
                  </a:lnTo>
                  <a:lnTo>
                    <a:pt x="2641600" y="828675"/>
                  </a:lnTo>
                  <a:lnTo>
                    <a:pt x="2397125" y="866775"/>
                  </a:lnTo>
                  <a:lnTo>
                    <a:pt x="2162175" y="895350"/>
                  </a:lnTo>
                  <a:lnTo>
                    <a:pt x="1936750" y="914400"/>
                  </a:lnTo>
                  <a:lnTo>
                    <a:pt x="1724025" y="927100"/>
                  </a:lnTo>
                  <a:lnTo>
                    <a:pt x="1520825" y="933450"/>
                  </a:lnTo>
                  <a:lnTo>
                    <a:pt x="1330325" y="930275"/>
                  </a:lnTo>
                  <a:lnTo>
                    <a:pt x="1149350" y="923925"/>
                  </a:lnTo>
                  <a:lnTo>
                    <a:pt x="981075" y="911225"/>
                  </a:lnTo>
                  <a:lnTo>
                    <a:pt x="822325" y="895350"/>
                  </a:lnTo>
                  <a:lnTo>
                    <a:pt x="676275" y="876300"/>
                  </a:lnTo>
                  <a:lnTo>
                    <a:pt x="542925" y="854075"/>
                  </a:lnTo>
                  <a:lnTo>
                    <a:pt x="422275" y="831850"/>
                  </a:lnTo>
                  <a:lnTo>
                    <a:pt x="311150" y="809625"/>
                  </a:lnTo>
                  <a:lnTo>
                    <a:pt x="215900" y="784225"/>
                  </a:lnTo>
                  <a:lnTo>
                    <a:pt x="130175" y="762000"/>
                  </a:lnTo>
                  <a:lnTo>
                    <a:pt x="60325" y="739775"/>
                  </a:lnTo>
                  <a:lnTo>
                    <a:pt x="0" y="720725"/>
                  </a:lnTo>
                  <a:lnTo>
                    <a:pt x="0" y="2473325"/>
                  </a:lnTo>
                  <a:lnTo>
                    <a:pt x="8001000" y="2473325"/>
                  </a:lnTo>
                  <a:lnTo>
                    <a:pt x="8001000" y="200025"/>
                  </a:lnTo>
                  <a:close/>
                </a:path>
              </a:pathLst>
            </a:custGeom>
            <a:solidFill>
              <a:srgbClr val="FFFFFE"/>
            </a:solidFill>
            <a:ln w="0" cap="flat" cmpd="sng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223"/>
            <p:cNvSpPr>
              <a:spLocks/>
            </p:cNvSpPr>
            <p:nvPr/>
          </p:nvSpPr>
          <p:spPr bwMode="auto">
            <a:xfrm>
              <a:off x="106299000" y="112232102"/>
              <a:ext cx="7772400" cy="900836"/>
            </a:xfrm>
            <a:custGeom>
              <a:avLst/>
              <a:gdLst>
                <a:gd name="T0" fmla="*/ 8073705 w 7747804"/>
                <a:gd name="T1" fmla="*/ 193695 h 900836"/>
                <a:gd name="T2" fmla="*/ 8016023 w 7747804"/>
                <a:gd name="T3" fmla="*/ 175248 h 900836"/>
                <a:gd name="T4" fmla="*/ 7942338 w 7747804"/>
                <a:gd name="T5" fmla="*/ 153726 h 900836"/>
                <a:gd name="T6" fmla="*/ 7859030 w 7747804"/>
                <a:gd name="T7" fmla="*/ 132205 h 900836"/>
                <a:gd name="T8" fmla="*/ 7762918 w 7747804"/>
                <a:gd name="T9" fmla="*/ 110683 h 900836"/>
                <a:gd name="T10" fmla="*/ 7653997 w 7747804"/>
                <a:gd name="T11" fmla="*/ 86087 h 900836"/>
                <a:gd name="T12" fmla="*/ 7532240 w 7747804"/>
                <a:gd name="T13" fmla="*/ 67640 h 900836"/>
                <a:gd name="T14" fmla="*/ 7400880 w 7747804"/>
                <a:gd name="T15" fmla="*/ 46118 h 900836"/>
                <a:gd name="T16" fmla="*/ 7253510 w 7747804"/>
                <a:gd name="T17" fmla="*/ 30745 h 900836"/>
                <a:gd name="T18" fmla="*/ 7096517 w 7747804"/>
                <a:gd name="T19" fmla="*/ 15373 h 900836"/>
                <a:gd name="T20" fmla="*/ 6929922 w 7747804"/>
                <a:gd name="T21" fmla="*/ 6149 h 900836"/>
                <a:gd name="T22" fmla="*/ 6750506 w 7747804"/>
                <a:gd name="T23" fmla="*/ 0 h 900836"/>
                <a:gd name="T24" fmla="*/ 6558270 w 7747804"/>
                <a:gd name="T25" fmla="*/ 0 h 900836"/>
                <a:gd name="T26" fmla="*/ 6356436 w 7747804"/>
                <a:gd name="T27" fmla="*/ 6149 h 900836"/>
                <a:gd name="T28" fmla="*/ 6141768 w 7747804"/>
                <a:gd name="T29" fmla="*/ 18447 h 900836"/>
                <a:gd name="T30" fmla="*/ 5917511 w 7747804"/>
                <a:gd name="T31" fmla="*/ 36894 h 900836"/>
                <a:gd name="T32" fmla="*/ 5683635 w 7747804"/>
                <a:gd name="T33" fmla="*/ 67640 h 900836"/>
                <a:gd name="T34" fmla="*/ 5436926 w 7747804"/>
                <a:gd name="T35" fmla="*/ 104534 h 900836"/>
                <a:gd name="T36" fmla="*/ 5180623 w 7747804"/>
                <a:gd name="T37" fmla="*/ 150652 h 900836"/>
                <a:gd name="T38" fmla="*/ 4914709 w 7747804"/>
                <a:gd name="T39" fmla="*/ 209068 h 900836"/>
                <a:gd name="T40" fmla="*/ 4639174 w 7747804"/>
                <a:gd name="T41" fmla="*/ 276708 h 900836"/>
                <a:gd name="T42" fmla="*/ 4350825 w 7747804"/>
                <a:gd name="T43" fmla="*/ 359720 h 900836"/>
                <a:gd name="T44" fmla="*/ 4056076 w 7747804"/>
                <a:gd name="T45" fmla="*/ 451956 h 900836"/>
                <a:gd name="T46" fmla="*/ 3758117 w 7747804"/>
                <a:gd name="T47" fmla="*/ 547266 h 900836"/>
                <a:gd name="T48" fmla="*/ 3469770 w 7747804"/>
                <a:gd name="T49" fmla="*/ 627204 h 900836"/>
                <a:gd name="T50" fmla="*/ 3191032 w 7747804"/>
                <a:gd name="T51" fmla="*/ 697918 h 900836"/>
                <a:gd name="T52" fmla="*/ 2925117 w 7747804"/>
                <a:gd name="T53" fmla="*/ 753259 h 900836"/>
                <a:gd name="T54" fmla="*/ 2665602 w 7747804"/>
                <a:gd name="T55" fmla="*/ 802452 h 900836"/>
                <a:gd name="T56" fmla="*/ 2418905 w 7747804"/>
                <a:gd name="T57" fmla="*/ 839346 h 900836"/>
                <a:gd name="T58" fmla="*/ 2181825 w 7747804"/>
                <a:gd name="T59" fmla="*/ 863942 h 900836"/>
                <a:gd name="T60" fmla="*/ 1954354 w 7747804"/>
                <a:gd name="T61" fmla="*/ 885464 h 900836"/>
                <a:gd name="T62" fmla="*/ 1739696 w 7747804"/>
                <a:gd name="T63" fmla="*/ 894687 h 900836"/>
                <a:gd name="T64" fmla="*/ 1534648 w 7747804"/>
                <a:gd name="T65" fmla="*/ 900836 h 900836"/>
                <a:gd name="T66" fmla="*/ 1342417 w 7747804"/>
                <a:gd name="T67" fmla="*/ 900836 h 900836"/>
                <a:gd name="T68" fmla="*/ 1159798 w 7747804"/>
                <a:gd name="T69" fmla="*/ 891613 h 900836"/>
                <a:gd name="T70" fmla="*/ 989991 w 7747804"/>
                <a:gd name="T71" fmla="*/ 882389 h 900836"/>
                <a:gd name="T72" fmla="*/ 829798 w 7747804"/>
                <a:gd name="T73" fmla="*/ 867017 h 900836"/>
                <a:gd name="T74" fmla="*/ 682423 w 7747804"/>
                <a:gd name="T75" fmla="*/ 848569 h 900836"/>
                <a:gd name="T76" fmla="*/ 547860 w 7747804"/>
                <a:gd name="T77" fmla="*/ 827048 h 900836"/>
                <a:gd name="T78" fmla="*/ 426112 w 7747804"/>
                <a:gd name="T79" fmla="*/ 805526 h 900836"/>
                <a:gd name="T80" fmla="*/ 313980 w 7747804"/>
                <a:gd name="T81" fmla="*/ 780930 h 900836"/>
                <a:gd name="T82" fmla="*/ 217862 w 7747804"/>
                <a:gd name="T83" fmla="*/ 756334 h 900836"/>
                <a:gd name="T84" fmla="*/ 131358 w 7747804"/>
                <a:gd name="T85" fmla="*/ 734812 h 900836"/>
                <a:gd name="T86" fmla="*/ 57669 w 7747804"/>
                <a:gd name="T87" fmla="*/ 713290 h 900836"/>
                <a:gd name="T88" fmla="*/ 0 w 7747804"/>
                <a:gd name="T89" fmla="*/ 694843 h 9008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747804"/>
                <a:gd name="T136" fmla="*/ 0 h 900836"/>
                <a:gd name="T137" fmla="*/ 7747804 w 7747804"/>
                <a:gd name="T138" fmla="*/ 900836 h 9008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747804" h="900836">
                  <a:moveTo>
                    <a:pt x="7747804" y="193695"/>
                  </a:moveTo>
                  <a:lnTo>
                    <a:pt x="7692462" y="175248"/>
                  </a:lnTo>
                  <a:lnTo>
                    <a:pt x="7621748" y="153726"/>
                  </a:lnTo>
                  <a:lnTo>
                    <a:pt x="7541811" y="132205"/>
                  </a:lnTo>
                  <a:lnTo>
                    <a:pt x="7449575" y="110683"/>
                  </a:lnTo>
                  <a:lnTo>
                    <a:pt x="7345041" y="86087"/>
                  </a:lnTo>
                  <a:lnTo>
                    <a:pt x="7228209" y="67640"/>
                  </a:lnTo>
                  <a:lnTo>
                    <a:pt x="7102154" y="46118"/>
                  </a:lnTo>
                  <a:lnTo>
                    <a:pt x="6960725" y="30745"/>
                  </a:lnTo>
                  <a:lnTo>
                    <a:pt x="6810074" y="15373"/>
                  </a:lnTo>
                  <a:lnTo>
                    <a:pt x="6650198" y="6149"/>
                  </a:lnTo>
                  <a:lnTo>
                    <a:pt x="6478025" y="0"/>
                  </a:lnTo>
                  <a:lnTo>
                    <a:pt x="6293553" y="0"/>
                  </a:lnTo>
                  <a:lnTo>
                    <a:pt x="6099858" y="6149"/>
                  </a:lnTo>
                  <a:lnTo>
                    <a:pt x="5893865" y="18447"/>
                  </a:lnTo>
                  <a:lnTo>
                    <a:pt x="5678648" y="36894"/>
                  </a:lnTo>
                  <a:lnTo>
                    <a:pt x="5454208" y="67640"/>
                  </a:lnTo>
                  <a:lnTo>
                    <a:pt x="5217470" y="104534"/>
                  </a:lnTo>
                  <a:lnTo>
                    <a:pt x="4971508" y="150652"/>
                  </a:lnTo>
                  <a:lnTo>
                    <a:pt x="4716322" y="209068"/>
                  </a:lnTo>
                  <a:lnTo>
                    <a:pt x="4451913" y="276708"/>
                  </a:lnTo>
                  <a:lnTo>
                    <a:pt x="4175205" y="359720"/>
                  </a:lnTo>
                  <a:lnTo>
                    <a:pt x="3892349" y="451956"/>
                  </a:lnTo>
                  <a:lnTo>
                    <a:pt x="3606418" y="547266"/>
                  </a:lnTo>
                  <a:lnTo>
                    <a:pt x="3329711" y="627204"/>
                  </a:lnTo>
                  <a:lnTo>
                    <a:pt x="3062227" y="697918"/>
                  </a:lnTo>
                  <a:lnTo>
                    <a:pt x="2807042" y="753259"/>
                  </a:lnTo>
                  <a:lnTo>
                    <a:pt x="2558005" y="802452"/>
                  </a:lnTo>
                  <a:lnTo>
                    <a:pt x="2321267" y="839346"/>
                  </a:lnTo>
                  <a:lnTo>
                    <a:pt x="2093752" y="863942"/>
                  </a:lnTo>
                  <a:lnTo>
                    <a:pt x="1875461" y="885464"/>
                  </a:lnTo>
                  <a:lnTo>
                    <a:pt x="1669467" y="894687"/>
                  </a:lnTo>
                  <a:lnTo>
                    <a:pt x="1472698" y="900836"/>
                  </a:lnTo>
                  <a:lnTo>
                    <a:pt x="1288226" y="900836"/>
                  </a:lnTo>
                  <a:lnTo>
                    <a:pt x="1112978" y="891613"/>
                  </a:lnTo>
                  <a:lnTo>
                    <a:pt x="950028" y="882389"/>
                  </a:lnTo>
                  <a:lnTo>
                    <a:pt x="796302" y="867017"/>
                  </a:lnTo>
                  <a:lnTo>
                    <a:pt x="654874" y="848569"/>
                  </a:lnTo>
                  <a:lnTo>
                    <a:pt x="525744" y="827048"/>
                  </a:lnTo>
                  <a:lnTo>
                    <a:pt x="408912" y="805526"/>
                  </a:lnTo>
                  <a:lnTo>
                    <a:pt x="301304" y="780930"/>
                  </a:lnTo>
                  <a:lnTo>
                    <a:pt x="209068" y="756334"/>
                  </a:lnTo>
                  <a:lnTo>
                    <a:pt x="126056" y="734812"/>
                  </a:lnTo>
                  <a:lnTo>
                    <a:pt x="55342" y="713290"/>
                  </a:lnTo>
                  <a:lnTo>
                    <a:pt x="0" y="694843"/>
                  </a:lnTo>
                </a:path>
              </a:pathLst>
            </a:custGeom>
            <a:noFill/>
            <a:ln w="9224" algn="ctr">
              <a:solidFill>
                <a:srgbClr val="FFFFF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146" name="Rectangle 2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0" y="3352800"/>
            <a:ext cx="91440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rgbClr val="BF962F"/>
                </a:solidFill>
                <a:latin typeface="+mj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 userDrawn="1">
            <p:ph type="ctrTitle"/>
          </p:nvPr>
        </p:nvSpPr>
        <p:spPr>
          <a:xfrm>
            <a:off x="0" y="2590800"/>
            <a:ext cx="9144000" cy="762000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clear"/>
        </p:spPr>
        <p:txBody>
          <a:bodyPr anchor="ctr"/>
          <a:lstStyle>
            <a:lvl1pPr>
              <a:defRPr sz="4400" cap="none" baseline="0"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2"/>
          <a:srcRect l="7122"/>
          <a:stretch>
            <a:fillRect/>
          </a:stretch>
        </p:blipFill>
        <p:spPr bwMode="auto">
          <a:xfrm>
            <a:off x="0" y="-3231"/>
            <a:ext cx="9144979" cy="213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4"/>
          <p:cNvPicPr>
            <a:picLocks noChangeAspect="1" noChangeArrowheads="1"/>
          </p:cNvPicPr>
          <p:nvPr userDrawn="1"/>
        </p:nvPicPr>
        <p:blipFill>
          <a:blip r:embed="rId3"/>
          <a:srcRect b="15385"/>
          <a:stretch>
            <a:fillRect/>
          </a:stretch>
        </p:blipFill>
        <p:spPr bwMode="auto">
          <a:xfrm>
            <a:off x="0" y="6019799"/>
            <a:ext cx="9144000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DACDA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5240" y="5562600"/>
            <a:ext cx="3566160" cy="85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7892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867399"/>
            <a:ext cx="9144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661275" cy="4114800"/>
          </a:xfrm>
        </p:spPr>
        <p:txBody>
          <a:bodyPr/>
          <a:lstStyle>
            <a:lvl1pPr>
              <a:defRPr>
                <a:solidFill>
                  <a:srgbClr val="264D9A"/>
                </a:solidFill>
              </a:defRPr>
            </a:lvl1pPr>
            <a:lvl2pPr>
              <a:defRPr>
                <a:solidFill>
                  <a:srgbClr val="264D9A"/>
                </a:solidFill>
              </a:defRPr>
            </a:lvl2pPr>
            <a:lvl3pPr>
              <a:defRPr>
                <a:solidFill>
                  <a:srgbClr val="264D9A"/>
                </a:solidFill>
              </a:defRPr>
            </a:lvl3pPr>
            <a:lvl4pPr>
              <a:defRPr>
                <a:solidFill>
                  <a:srgbClr val="264D9A"/>
                </a:solidFill>
              </a:defRPr>
            </a:lvl4pPr>
            <a:lvl5pPr>
              <a:defRPr>
                <a:solidFill>
                  <a:srgbClr val="264D9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Gold BSC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95822" y="6324601"/>
            <a:ext cx="1097280" cy="366366"/>
          </a:xfrm>
          <a:prstGeom prst="rect">
            <a:avLst/>
          </a:prstGeom>
        </p:spPr>
      </p:pic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DACDA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41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763000" cy="838200"/>
          </a:xfrm>
          <a:noFill/>
          <a:scene3d>
            <a:camera prst="orthographicFront"/>
            <a:lightRig rig="balanced" dir="t"/>
          </a:scene3d>
          <a:sp3d prstMaterial="clear"/>
        </p:spPr>
        <p:txBody>
          <a:bodyPr tIns="0" bIns="0" anchor="ctr" anchorCtr="0"/>
          <a:lstStyle>
            <a:lvl1pPr marL="400050" indent="0">
              <a:defRPr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0325" y="1676400"/>
            <a:ext cx="7661275" cy="4114800"/>
          </a:xfrm>
        </p:spPr>
        <p:txBody>
          <a:bodyPr/>
          <a:lstStyle>
            <a:lvl1pPr>
              <a:defRPr>
                <a:solidFill>
                  <a:srgbClr val="264D9A"/>
                </a:solidFill>
              </a:defRPr>
            </a:lvl1pPr>
            <a:lvl2pPr>
              <a:defRPr>
                <a:solidFill>
                  <a:srgbClr val="264D9A"/>
                </a:solidFill>
              </a:defRPr>
            </a:lvl2pPr>
            <a:lvl3pPr>
              <a:defRPr>
                <a:solidFill>
                  <a:srgbClr val="264D9A"/>
                </a:solidFill>
              </a:defRPr>
            </a:lvl3pPr>
            <a:lvl4pPr>
              <a:defRPr>
                <a:solidFill>
                  <a:srgbClr val="264D9A"/>
                </a:solidFill>
              </a:defRPr>
            </a:lvl4pPr>
            <a:lvl5pPr>
              <a:defRPr>
                <a:solidFill>
                  <a:srgbClr val="264D9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-3114675" y="3114675"/>
            <a:ext cx="6858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228600" y="6400800"/>
            <a:ext cx="16002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10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41363" y="1752600"/>
            <a:ext cx="7661275" cy="4114800"/>
          </a:xfrm>
        </p:spPr>
        <p:txBody>
          <a:bodyPr/>
          <a:lstStyle>
            <a:lvl1pPr>
              <a:defRPr>
                <a:solidFill>
                  <a:srgbClr val="264D9A"/>
                </a:solidFill>
              </a:defRPr>
            </a:lvl1pPr>
            <a:lvl2pPr>
              <a:defRPr>
                <a:solidFill>
                  <a:srgbClr val="264D9A"/>
                </a:solidFill>
              </a:defRPr>
            </a:lvl2pPr>
            <a:lvl3pPr>
              <a:defRPr>
                <a:solidFill>
                  <a:srgbClr val="264D9A"/>
                </a:solidFill>
              </a:defRPr>
            </a:lvl3pPr>
            <a:lvl4pPr>
              <a:defRPr>
                <a:solidFill>
                  <a:srgbClr val="264D9A"/>
                </a:solidFill>
              </a:defRPr>
            </a:lvl4pPr>
            <a:lvl5pPr>
              <a:defRPr>
                <a:solidFill>
                  <a:srgbClr val="264D9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38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524000"/>
            <a:ext cx="3754438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  <a:latin typeface="Arial Rounded MT Bold" pitchFamily="34" charset="0"/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  <a:latin typeface="Arial Rounded MT Bold" pitchFamily="34" charset="0"/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  <a:latin typeface="Arial Rounded MT Bold" pitchFamily="34" charset="0"/>
              </a:defRPr>
            </a:lvl3pPr>
            <a:lvl4pPr>
              <a:defRPr sz="1800">
                <a:solidFill>
                  <a:srgbClr val="264D9A"/>
                </a:solidFill>
                <a:latin typeface="Arial Rounded MT Bold" pitchFamily="34" charset="0"/>
              </a:defRPr>
            </a:lvl4pPr>
            <a:lvl5pPr>
              <a:defRPr sz="1800">
                <a:solidFill>
                  <a:srgbClr val="264D9A"/>
                </a:solidFill>
                <a:latin typeface="Arial Rounded MT Bold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524000"/>
            <a:ext cx="3754437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</a:defRPr>
            </a:lvl3pPr>
            <a:lvl4pPr>
              <a:defRPr sz="1800">
                <a:solidFill>
                  <a:srgbClr val="264D9A"/>
                </a:solidFill>
              </a:defRPr>
            </a:lvl4pPr>
            <a:lvl5pPr>
              <a:defRPr sz="1800">
                <a:solidFill>
                  <a:srgbClr val="264D9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867399"/>
            <a:ext cx="9144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Gold BSC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695822" y="6324601"/>
            <a:ext cx="1097280" cy="366366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DACDA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52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600200"/>
            <a:ext cx="3754438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  <a:latin typeface="Arial Rounded MT Bold" pitchFamily="34" charset="0"/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  <a:latin typeface="Arial Rounded MT Bold" pitchFamily="34" charset="0"/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  <a:latin typeface="Arial Rounded MT Bold" pitchFamily="34" charset="0"/>
              </a:defRPr>
            </a:lvl3pPr>
            <a:lvl4pPr>
              <a:defRPr sz="1800">
                <a:solidFill>
                  <a:srgbClr val="264D9A"/>
                </a:solidFill>
                <a:latin typeface="Arial Rounded MT Bold" pitchFamily="34" charset="0"/>
              </a:defRPr>
            </a:lvl4pPr>
            <a:lvl5pPr>
              <a:defRPr sz="1800">
                <a:solidFill>
                  <a:srgbClr val="264D9A"/>
                </a:solidFill>
                <a:latin typeface="Arial Rounded MT Bold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600200"/>
            <a:ext cx="3754437" cy="4114800"/>
          </a:xfrm>
        </p:spPr>
        <p:txBody>
          <a:bodyPr/>
          <a:lstStyle>
            <a:lvl1pPr>
              <a:buSzPct val="110000"/>
              <a:buFontTx/>
              <a:buBlip>
                <a:blip r:embed="rId2"/>
              </a:buBlip>
              <a:defRPr sz="2800">
                <a:solidFill>
                  <a:srgbClr val="264D9A"/>
                </a:solidFill>
              </a:defRPr>
            </a:lvl1pPr>
            <a:lvl2pPr>
              <a:buSzPct val="90000"/>
              <a:buFontTx/>
              <a:buBlip>
                <a:blip r:embed="rId2"/>
              </a:buBlip>
              <a:defRPr sz="2400">
                <a:solidFill>
                  <a:srgbClr val="264D9A"/>
                </a:solidFill>
              </a:defRPr>
            </a:lvl2pPr>
            <a:lvl3pPr>
              <a:buSzPct val="80000"/>
              <a:buFontTx/>
              <a:buBlip>
                <a:blip r:embed="rId2"/>
              </a:buBlip>
              <a:defRPr sz="2000">
                <a:solidFill>
                  <a:srgbClr val="264D9A"/>
                </a:solidFill>
              </a:defRPr>
            </a:lvl3pPr>
            <a:lvl4pPr>
              <a:defRPr sz="1800">
                <a:solidFill>
                  <a:srgbClr val="264D9A"/>
                </a:solidFill>
              </a:defRPr>
            </a:lvl4pPr>
            <a:lvl5pPr>
              <a:defRPr sz="1800">
                <a:solidFill>
                  <a:srgbClr val="264D9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Blue Gold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24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tIns="0" bIns="0" anchor="ctr" anchorCtr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867399"/>
            <a:ext cx="9144000" cy="99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Gold BSC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95822" y="6324601"/>
            <a:ext cx="1097280" cy="366366"/>
          </a:xfrm>
          <a:prstGeom prst="rect">
            <a:avLst/>
          </a:prstGeom>
        </p:spPr>
      </p:pic>
      <p:sp>
        <p:nvSpPr>
          <p:cNvPr id="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DACDAE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26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763000" cy="838200"/>
          </a:xfrm>
          <a:noFill/>
          <a:scene3d>
            <a:camera prst="orthographicFront"/>
            <a:lightRig rig="balanced" dir="t"/>
          </a:scene3d>
          <a:sp3d prstMaterial="clear"/>
        </p:spPr>
        <p:txBody>
          <a:bodyPr tIns="0" bIns="0" anchor="ctr" anchorCtr="0"/>
          <a:lstStyle>
            <a:lvl1pPr marL="400050" indent="0">
              <a:defRPr>
                <a:solidFill>
                  <a:srgbClr val="1E3C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Blue Gold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3840" y="6309360"/>
            <a:ext cx="1097280" cy="37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-3114675" y="3114675"/>
            <a:ext cx="6858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228600" y="6400800"/>
            <a:ext cx="1524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69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264D9A"/>
            </a:gs>
            <a:gs pos="21000">
              <a:schemeClr val="bg1"/>
            </a:gs>
            <a:gs pos="100000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1295400"/>
          </a:xfrm>
          <a:prstGeom prst="rect">
            <a:avLst/>
          </a:prstGeom>
          <a:solidFill>
            <a:srgbClr val="264D9A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balanced" dir="t"/>
          </a:scene3d>
          <a:sp3d prstMaterial="clear"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1200" b="1" kern="1200" spc="80" baseline="0" smtClean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2C498954-1FAD-4511-87CC-02A7E6114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24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  <p:sldLayoutId id="2147484323" r:id="rId8"/>
    <p:sldLayoutId id="2147484324" r:id="rId9"/>
    <p:sldLayoutId id="2147484325" r:id="rId10"/>
    <p:sldLayoutId id="2147484326" r:id="rId11"/>
    <p:sldLayoutId id="2147484327" r:id="rId12"/>
    <p:sldLayoutId id="2147484328" r:id="rId13"/>
    <p:sldLayoutId id="2147484329" r:id="rId14"/>
    <p:sldLayoutId id="2147484330" r:id="rId15"/>
    <p:sldLayoutId id="2147484331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cap="small" baseline="0">
          <a:solidFill>
            <a:schemeClr val="bg1"/>
          </a:solidFill>
          <a:latin typeface="Arial Rounded MT Bold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10000"/>
        <a:buFontTx/>
        <a:buBlip>
          <a:blip r:embed="rId18"/>
        </a:buBlip>
        <a:defRPr sz="3200">
          <a:solidFill>
            <a:srgbClr val="264D9A"/>
          </a:solidFill>
          <a:latin typeface="Arial Rounded MT Bold" pitchFamily="34" charset="0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Tx/>
        <a:buBlip>
          <a:blip r:embed="rId18"/>
        </a:buBlip>
        <a:defRPr sz="2800">
          <a:solidFill>
            <a:srgbClr val="264D9A"/>
          </a:solidFill>
          <a:latin typeface="Arial Rounded MT Bold" pitchFamily="34" charset="0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Tx/>
        <a:buBlip>
          <a:blip r:embed="rId18"/>
        </a:buBlip>
        <a:defRPr sz="2400">
          <a:solidFill>
            <a:srgbClr val="264D9A"/>
          </a:solidFill>
          <a:latin typeface="Arial Rounded MT Bold" pitchFamily="34" charset="0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Tx/>
        <a:buBlip>
          <a:blip r:embed="rId18"/>
        </a:buBlip>
        <a:defRPr sz="2000">
          <a:solidFill>
            <a:srgbClr val="264D9A"/>
          </a:solidFill>
          <a:latin typeface="Arial Rounded MT Bold" pitchFamily="34" charset="0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Tx/>
        <a:buBlip>
          <a:blip r:embed="rId18"/>
        </a:buBlip>
        <a:defRPr sz="2000">
          <a:solidFill>
            <a:srgbClr val="264D9A"/>
          </a:solidFill>
          <a:latin typeface="Arial Rounded MT Bold" pitchFamily="34" charset="0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sabel.diaz@bscc.ca.go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TribalYouthDiversion@bscc.ca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cc.ca.gov/tribal-youth-diversion-grant-progra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>
            <a:extLst>
              <a:ext uri="{FF2B5EF4-FFF2-40B4-BE49-F238E27FC236}">
                <a16:creationId xmlns:a16="http://schemas.microsoft.com/office/drawing/2014/main" id="{F6EF0AFE-0F78-481E-B75C-818B81442C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b="1" dirty="0"/>
              <a:t>Budget Attachment 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F23C0EB-EE5E-4295-A457-17AECFD0B4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070C11"/>
                </a:solidFill>
                <a:latin typeface="+mj-lt"/>
              </a:rPr>
              <a:t>Tribal Youth Diversion Grant</a:t>
            </a:r>
          </a:p>
        </p:txBody>
      </p:sp>
    </p:spTree>
    <p:extLst>
      <p:ext uri="{BB962C8B-B14F-4D97-AF65-F5344CB8AC3E}">
        <p14:creationId xmlns:p14="http://schemas.microsoft.com/office/powerpoint/2010/main" val="2313238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70C11"/>
                </a:solidFill>
                <a:latin typeface="+mj-lt"/>
              </a:rPr>
              <a:t>Line Item Examples - NGO Subcontracts</a:t>
            </a:r>
            <a:endParaRPr lang="en-US" sz="3200" dirty="0">
              <a:solidFill>
                <a:srgbClr val="070C11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E4508A-CA89-40E4-81FE-BB427FC538E6}"/>
              </a:ext>
            </a:extLst>
          </p:cNvPr>
          <p:cNvSpPr/>
          <p:nvPr/>
        </p:nvSpPr>
        <p:spPr>
          <a:xfrm>
            <a:off x="812006" y="2362200"/>
            <a:ext cx="7900988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Clr>
                <a:srgbClr val="B4975A"/>
              </a:buClr>
              <a:buSzPct val="110000"/>
            </a:pPr>
            <a:endParaRPr lang="en-US" sz="500" kern="0" dirty="0">
              <a:solidFill>
                <a:srgbClr val="070C11"/>
              </a:solidFill>
              <a:latin typeface="+mn-lt"/>
            </a:endParaRPr>
          </a:p>
          <a:p>
            <a:pPr lvl="0" algn="ctr">
              <a:spcBef>
                <a:spcPts val="0"/>
              </a:spcBef>
              <a:buClr>
                <a:srgbClr val="B4975A"/>
              </a:buClr>
              <a:buSzPct val="110000"/>
            </a:pPr>
            <a:endParaRPr lang="en-US" sz="500" b="1" kern="0" dirty="0">
              <a:solidFill>
                <a:srgbClr val="070C11"/>
              </a:solidFill>
              <a:latin typeface="+mn-lt"/>
            </a:endParaRPr>
          </a:p>
          <a:p>
            <a:pPr marL="457200" lvl="0" indent="-457200">
              <a:spcBef>
                <a:spcPts val="0"/>
              </a:spcBef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500" kern="0" dirty="0">
                <a:solidFill>
                  <a:srgbClr val="070C11"/>
                </a:solidFill>
                <a:latin typeface="+mn-lt"/>
              </a:rPr>
              <a:t>The applicant shall identify grant funds associated with NGO subcontracts</a:t>
            </a:r>
          </a:p>
          <a:p>
            <a:pPr lvl="0">
              <a:spcBef>
                <a:spcPts val="0"/>
              </a:spcBef>
              <a:buClr>
                <a:srgbClr val="B4975A"/>
              </a:buClr>
              <a:buSzPct val="110000"/>
            </a:pPr>
            <a:endParaRPr lang="en-US" sz="2000" kern="0" dirty="0">
              <a:solidFill>
                <a:srgbClr val="070C11"/>
              </a:solidFill>
              <a:latin typeface="+mn-lt"/>
            </a:endParaRPr>
          </a:p>
          <a:p>
            <a:pPr marL="457200" lvl="0" indent="-457200">
              <a:spcBef>
                <a:spcPts val="0"/>
              </a:spcBef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500" kern="0" dirty="0">
                <a:solidFill>
                  <a:srgbClr val="070C11"/>
                </a:solidFill>
                <a:latin typeface="+mn-lt"/>
              </a:rPr>
              <a:t>The applicant shall identify the amount of funds allocated to each NGO and itemize the services that will be provided</a:t>
            </a:r>
          </a:p>
          <a:p>
            <a:pPr lvl="0">
              <a:spcBef>
                <a:spcPts val="0"/>
              </a:spcBef>
              <a:buClr>
                <a:srgbClr val="B4975A"/>
              </a:buClr>
              <a:buSzPct val="110000"/>
            </a:pPr>
            <a:endParaRPr lang="en-US" sz="2000" kern="0" dirty="0">
              <a:solidFill>
                <a:srgbClr val="070C11"/>
              </a:solidFill>
              <a:latin typeface="+mn-lt"/>
            </a:endParaRPr>
          </a:p>
          <a:p>
            <a:pPr marL="457200" lvl="0" indent="-457200">
              <a:spcBef>
                <a:spcPts val="0"/>
              </a:spcBef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500" kern="0" dirty="0">
                <a:solidFill>
                  <a:srgbClr val="070C11"/>
                </a:solidFill>
                <a:latin typeface="+mn-lt"/>
              </a:rPr>
              <a:t>If a community partner has not been selected, identify the amount of grant funds that will be allocated and describe services to be provided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694FA0-7651-43E9-9336-D317B21FF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74506"/>
            <a:ext cx="8362950" cy="896247"/>
          </a:xfrm>
          <a:prstGeom prst="rect">
            <a:avLst/>
          </a:prstGeom>
          <a:ln w="12700">
            <a:solidFill>
              <a:srgbClr val="070C11"/>
            </a:solidFill>
          </a:ln>
        </p:spPr>
      </p:pic>
    </p:spTree>
    <p:extLst>
      <p:ext uri="{BB962C8B-B14F-4D97-AF65-F5344CB8AC3E}">
        <p14:creationId xmlns:p14="http://schemas.microsoft.com/office/powerpoint/2010/main" val="537095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70C11"/>
                </a:solidFill>
                <a:latin typeface="+mj-lt"/>
              </a:rPr>
              <a:t>Line Item Examples - Equipment/Fixed Assets</a:t>
            </a:r>
            <a:endParaRPr lang="en-US" sz="2800" dirty="0">
              <a:solidFill>
                <a:srgbClr val="070C11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E4508A-CA89-40E4-81FE-BB427FC538E6}"/>
              </a:ext>
            </a:extLst>
          </p:cNvPr>
          <p:cNvSpPr/>
          <p:nvPr/>
        </p:nvSpPr>
        <p:spPr>
          <a:xfrm>
            <a:off x="723838" y="1981200"/>
            <a:ext cx="826776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0"/>
              </a:spcBef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500" kern="0" dirty="0">
                <a:solidFill>
                  <a:srgbClr val="070C11"/>
                </a:solidFill>
                <a:latin typeface="+mn-lt"/>
              </a:rPr>
              <a:t>Applicants shall identify the grant funds associated with equipment and fixed assets purchased by the applicant</a:t>
            </a:r>
          </a:p>
          <a:p>
            <a:pPr lvl="0">
              <a:spcBef>
                <a:spcPts val="0"/>
              </a:spcBef>
              <a:buClr>
                <a:srgbClr val="B4975A"/>
              </a:buClr>
              <a:buSzPct val="110000"/>
            </a:pPr>
            <a:endParaRPr lang="en-US" sz="2000" u="sng" kern="0" dirty="0">
              <a:solidFill>
                <a:srgbClr val="070C11"/>
              </a:solidFill>
              <a:latin typeface="+mn-lt"/>
            </a:endParaRPr>
          </a:p>
          <a:p>
            <a:pPr marL="457200" lvl="0" indent="-457200">
              <a:spcBef>
                <a:spcPts val="0"/>
              </a:spcBef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500" kern="0" dirty="0">
                <a:solidFill>
                  <a:srgbClr val="070C11"/>
                </a:solidFill>
                <a:latin typeface="+mn-lt"/>
              </a:rPr>
              <a:t>Equipment and fixed assets are nonexpendable property having a useful life of more than one year and acquisition costs of $5,000 or more per unit</a:t>
            </a:r>
          </a:p>
          <a:p>
            <a:pPr lvl="0">
              <a:spcBef>
                <a:spcPts val="0"/>
              </a:spcBef>
              <a:buClr>
                <a:srgbClr val="B4975A"/>
              </a:buClr>
              <a:buSzPct val="110000"/>
            </a:pPr>
            <a:endParaRPr lang="en-US" sz="2000" kern="0" dirty="0">
              <a:solidFill>
                <a:srgbClr val="070C11"/>
              </a:solidFill>
              <a:latin typeface="+mn-lt"/>
            </a:endParaRPr>
          </a:p>
          <a:p>
            <a:pPr marL="457200" lvl="0" indent="-457200">
              <a:spcBef>
                <a:spcPts val="0"/>
              </a:spcBef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500" kern="0" dirty="0">
                <a:solidFill>
                  <a:srgbClr val="070C11"/>
                </a:solidFill>
                <a:latin typeface="+mn-lt"/>
              </a:rPr>
              <a:t>Equipment and fixed assets included in the proposed budget does not guarantee approval;  separate and prior approval from the BSCC will be required</a:t>
            </a:r>
          </a:p>
          <a:p>
            <a:pPr lvl="0">
              <a:spcBef>
                <a:spcPts val="0"/>
              </a:spcBef>
              <a:buClr>
                <a:srgbClr val="B4975A"/>
              </a:buClr>
              <a:buSzPct val="110000"/>
            </a:pPr>
            <a:endParaRPr lang="en-US" sz="500" kern="0" dirty="0">
              <a:solidFill>
                <a:srgbClr val="070C11"/>
              </a:solidFill>
              <a:latin typeface="+mn-lt"/>
            </a:endParaRPr>
          </a:p>
          <a:p>
            <a:pPr marL="457200" lvl="0" indent="-457200">
              <a:spcBef>
                <a:spcPts val="0"/>
              </a:spcBef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endParaRPr lang="en-US" sz="500" b="1" kern="0" dirty="0">
              <a:solidFill>
                <a:srgbClr val="070C11"/>
              </a:solidFill>
              <a:latin typeface="+mn-lt"/>
            </a:endParaRPr>
          </a:p>
          <a:p>
            <a:pPr lvl="0">
              <a:spcBef>
                <a:spcPts val="0"/>
              </a:spcBef>
              <a:buClr>
                <a:srgbClr val="B4975A"/>
              </a:buClr>
              <a:buSzPct val="110000"/>
            </a:pPr>
            <a:endParaRPr lang="en-US" sz="500" kern="0" dirty="0">
              <a:solidFill>
                <a:srgbClr val="070C11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C4C16D-8B12-4616-BC69-0229678AA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38" y="1194969"/>
            <a:ext cx="8267762" cy="696504"/>
          </a:xfrm>
          <a:prstGeom prst="rect">
            <a:avLst/>
          </a:prstGeom>
          <a:ln w="12700">
            <a:solidFill>
              <a:srgbClr val="070C11"/>
            </a:solidFill>
          </a:ln>
        </p:spPr>
      </p:pic>
    </p:spTree>
    <p:extLst>
      <p:ext uri="{BB962C8B-B14F-4D97-AF65-F5344CB8AC3E}">
        <p14:creationId xmlns:p14="http://schemas.microsoft.com/office/powerpoint/2010/main" val="1329820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70C11"/>
                </a:solidFill>
                <a:latin typeface="+mj-lt"/>
              </a:rPr>
              <a:t>Line Item Examples - Other</a:t>
            </a:r>
            <a:endParaRPr lang="en-US" sz="3200" dirty="0">
              <a:solidFill>
                <a:srgbClr val="070C11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E4508A-CA89-40E4-81FE-BB427FC538E6}"/>
              </a:ext>
            </a:extLst>
          </p:cNvPr>
          <p:cNvSpPr/>
          <p:nvPr/>
        </p:nvSpPr>
        <p:spPr>
          <a:xfrm>
            <a:off x="736833" y="1949880"/>
            <a:ext cx="826770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0"/>
              </a:spcBef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500" kern="0" dirty="0">
                <a:solidFill>
                  <a:srgbClr val="070C11"/>
                </a:solidFill>
                <a:latin typeface="+mn-lt"/>
              </a:rPr>
              <a:t>The applicant shall identify training, travel, or other costs, set aside for such purposes, for use by the applicant</a:t>
            </a:r>
          </a:p>
          <a:p>
            <a:pPr lvl="0">
              <a:spcBef>
                <a:spcPts val="0"/>
              </a:spcBef>
              <a:buClr>
                <a:srgbClr val="B4975A"/>
              </a:buClr>
              <a:buSzPct val="110000"/>
            </a:pPr>
            <a:endParaRPr lang="en-US" sz="2000" u="sng" kern="0" dirty="0">
              <a:solidFill>
                <a:srgbClr val="070C11"/>
              </a:solidFill>
              <a:latin typeface="+mn-lt"/>
            </a:endParaRPr>
          </a:p>
          <a:p>
            <a:pPr marL="457200" lvl="0" indent="-457200">
              <a:spcBef>
                <a:spcPts val="0"/>
              </a:spcBef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500" kern="0" dirty="0">
                <a:solidFill>
                  <a:srgbClr val="070C11"/>
                </a:solidFill>
                <a:latin typeface="+mn-lt"/>
              </a:rPr>
              <a:t>Similar expenditures allocated by partner agencies or subcontractors should be included in the applicable budget line item</a:t>
            </a:r>
          </a:p>
          <a:p>
            <a:pPr lvl="0">
              <a:spcBef>
                <a:spcPts val="0"/>
              </a:spcBef>
              <a:buClr>
                <a:srgbClr val="B4975A"/>
              </a:buClr>
              <a:buSzPct val="110000"/>
            </a:pPr>
            <a:endParaRPr lang="en-US" sz="2000" kern="0" dirty="0">
              <a:solidFill>
                <a:srgbClr val="070C11"/>
              </a:solidFill>
              <a:latin typeface="+mn-lt"/>
            </a:endParaRPr>
          </a:p>
          <a:p>
            <a:pPr marL="457200" lvl="0" indent="-457200">
              <a:spcBef>
                <a:spcPts val="0"/>
              </a:spcBef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500" kern="0" dirty="0">
                <a:solidFill>
                  <a:srgbClr val="070C11"/>
                </a:solidFill>
                <a:latin typeface="+mn-lt"/>
              </a:rPr>
              <a:t>Out-of-state travel is restricted and only allowed in exceptional situations; prior approval will be required, even if out-of-state travel is outlined in proposed budget</a:t>
            </a:r>
          </a:p>
          <a:p>
            <a:pPr lvl="0">
              <a:spcBef>
                <a:spcPts val="0"/>
              </a:spcBef>
              <a:buClr>
                <a:srgbClr val="B4975A"/>
              </a:buClr>
              <a:buSzPct val="110000"/>
            </a:pPr>
            <a:endParaRPr lang="en-US" sz="500" kern="0" dirty="0">
              <a:solidFill>
                <a:srgbClr val="070C11"/>
              </a:solidFill>
              <a:latin typeface="+mn-lt"/>
            </a:endParaRPr>
          </a:p>
          <a:p>
            <a:pPr marL="457200" lvl="0" indent="-457200">
              <a:spcBef>
                <a:spcPts val="0"/>
              </a:spcBef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endParaRPr lang="en-US" sz="500" b="1" kern="0" dirty="0">
              <a:solidFill>
                <a:srgbClr val="070C11"/>
              </a:solidFill>
              <a:latin typeface="+mn-lt"/>
            </a:endParaRPr>
          </a:p>
          <a:p>
            <a:pPr lvl="0">
              <a:spcBef>
                <a:spcPts val="0"/>
              </a:spcBef>
              <a:buClr>
                <a:srgbClr val="B4975A"/>
              </a:buClr>
              <a:buSzPct val="110000"/>
            </a:pPr>
            <a:endParaRPr lang="en-US" sz="500" kern="0" dirty="0">
              <a:solidFill>
                <a:srgbClr val="070C11"/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C1FDC1-E16E-43AD-B88A-D844C8E21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33" y="1143000"/>
            <a:ext cx="8267700" cy="654480"/>
          </a:xfrm>
          <a:prstGeom prst="rect">
            <a:avLst/>
          </a:prstGeom>
          <a:ln w="12700">
            <a:solidFill>
              <a:srgbClr val="070C11"/>
            </a:solidFill>
          </a:ln>
        </p:spPr>
      </p:pic>
    </p:spTree>
    <p:extLst>
      <p:ext uri="{BB962C8B-B14F-4D97-AF65-F5344CB8AC3E}">
        <p14:creationId xmlns:p14="http://schemas.microsoft.com/office/powerpoint/2010/main" val="697627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70C11"/>
                </a:solidFill>
                <a:latin typeface="+mj-lt"/>
              </a:rPr>
              <a:t>Line Item Examples - Indirect Costs</a:t>
            </a:r>
            <a:endParaRPr lang="en-US" sz="3200" dirty="0">
              <a:solidFill>
                <a:srgbClr val="070C11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E4508A-CA89-40E4-81FE-BB427FC538E6}"/>
              </a:ext>
            </a:extLst>
          </p:cNvPr>
          <p:cNvSpPr/>
          <p:nvPr/>
        </p:nvSpPr>
        <p:spPr>
          <a:xfrm>
            <a:off x="673574" y="2743200"/>
            <a:ext cx="8470426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0"/>
              </a:spcBef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500" kern="0" dirty="0">
                <a:solidFill>
                  <a:srgbClr val="070C11"/>
                </a:solidFill>
                <a:latin typeface="+mn-lt"/>
              </a:rPr>
              <a:t>Applicants can charge indirect costs by choosing </a:t>
            </a:r>
            <a:r>
              <a:rPr lang="en-US" sz="2500" b="1" kern="0" dirty="0">
                <a:solidFill>
                  <a:srgbClr val="070C11"/>
                </a:solidFill>
                <a:latin typeface="+mn-lt"/>
              </a:rPr>
              <a:t>one</a:t>
            </a:r>
            <a:r>
              <a:rPr lang="en-US" sz="2500" b="1" u="sng" kern="0" dirty="0">
                <a:solidFill>
                  <a:srgbClr val="070C11"/>
                </a:solidFill>
                <a:latin typeface="+mn-lt"/>
              </a:rPr>
              <a:t> </a:t>
            </a:r>
            <a:r>
              <a:rPr lang="en-US" sz="2500" kern="0" dirty="0">
                <a:solidFill>
                  <a:srgbClr val="070C11"/>
                </a:solidFill>
                <a:latin typeface="+mn-lt"/>
              </a:rPr>
              <a:t>of the following options: 10% of direct salaries and wages, including or excluding benefits </a:t>
            </a:r>
            <a:r>
              <a:rPr lang="en-US" sz="2500" b="1" kern="0" dirty="0">
                <a:solidFill>
                  <a:srgbClr val="070C11"/>
                </a:solidFill>
                <a:latin typeface="+mn-lt"/>
              </a:rPr>
              <a:t>or</a:t>
            </a:r>
            <a:r>
              <a:rPr lang="en-US" sz="2500" kern="0" dirty="0">
                <a:solidFill>
                  <a:srgbClr val="070C11"/>
                </a:solidFill>
                <a:latin typeface="+mn-lt"/>
              </a:rPr>
              <a:t> 5% of total direct project costs, excluding equipment</a:t>
            </a:r>
          </a:p>
          <a:p>
            <a:pPr lvl="0">
              <a:spcBef>
                <a:spcPts val="0"/>
              </a:spcBef>
              <a:buClr>
                <a:srgbClr val="B4975A"/>
              </a:buClr>
              <a:buSzPct val="110000"/>
            </a:pPr>
            <a:endParaRPr lang="en-US" sz="500" kern="0" dirty="0">
              <a:solidFill>
                <a:srgbClr val="070C11"/>
              </a:solidFill>
              <a:latin typeface="+mn-lt"/>
            </a:endParaRPr>
          </a:p>
          <a:p>
            <a:pPr lvl="0">
              <a:spcBef>
                <a:spcPts val="0"/>
              </a:spcBef>
              <a:buClr>
                <a:srgbClr val="B4975A"/>
              </a:buClr>
              <a:buSzPct val="110000"/>
            </a:pPr>
            <a:endParaRPr lang="en-US" sz="2000" kern="0" dirty="0">
              <a:solidFill>
                <a:srgbClr val="070C11"/>
              </a:solidFill>
              <a:latin typeface="+mn-lt"/>
            </a:endParaRPr>
          </a:p>
          <a:p>
            <a:pPr marL="457200" lvl="0" indent="-457200">
              <a:spcBef>
                <a:spcPts val="0"/>
              </a:spcBef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500" kern="0" dirty="0">
                <a:solidFill>
                  <a:srgbClr val="070C11"/>
                </a:solidFill>
                <a:latin typeface="+mn-lt"/>
              </a:rPr>
              <a:t>The applicant shall identify the expenses that will be supported by the indirect costs rate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5A5165-BBD3-492B-AC92-D18A69592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74" y="1447800"/>
            <a:ext cx="8402266" cy="1143000"/>
          </a:xfrm>
          <a:prstGeom prst="rect">
            <a:avLst/>
          </a:prstGeom>
          <a:ln w="12700">
            <a:solidFill>
              <a:srgbClr val="070C11"/>
            </a:solidFill>
          </a:ln>
        </p:spPr>
      </p:pic>
    </p:spTree>
    <p:extLst>
      <p:ext uri="{BB962C8B-B14F-4D97-AF65-F5344CB8AC3E}">
        <p14:creationId xmlns:p14="http://schemas.microsoft.com/office/powerpoint/2010/main" val="4042137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" y="2667000"/>
            <a:ext cx="8763000" cy="838200"/>
          </a:xfrm>
        </p:spPr>
        <p:txBody>
          <a:bodyPr/>
          <a:lstStyle/>
          <a:p>
            <a:r>
              <a:rPr lang="en-US" sz="3200" b="1" dirty="0">
                <a:solidFill>
                  <a:srgbClr val="070C11"/>
                </a:solidFill>
                <a:latin typeface="+mj-lt"/>
              </a:rPr>
              <a:t>Questions?</a:t>
            </a:r>
            <a:endParaRPr lang="en-US" sz="3200" dirty="0">
              <a:solidFill>
                <a:srgbClr val="070C1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5901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70C11"/>
                </a:solidFill>
                <a:latin typeface="+mj-lt"/>
              </a:rPr>
              <a:t>Contact Information</a:t>
            </a:r>
            <a:endParaRPr lang="en-US" sz="3200" dirty="0">
              <a:solidFill>
                <a:srgbClr val="070C11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E4508A-CA89-40E4-81FE-BB427FC538E6}"/>
              </a:ext>
            </a:extLst>
          </p:cNvPr>
          <p:cNvSpPr/>
          <p:nvPr/>
        </p:nvSpPr>
        <p:spPr>
          <a:xfrm>
            <a:off x="533276" y="2133600"/>
            <a:ext cx="849636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buClr>
                <a:srgbClr val="B4975A"/>
              </a:buClr>
              <a:buSzPct val="110000"/>
            </a:pPr>
            <a:r>
              <a:rPr lang="en-US" sz="2500" kern="0" dirty="0">
                <a:solidFill>
                  <a:srgbClr val="070C11"/>
                </a:solidFill>
                <a:latin typeface="+mn-lt"/>
              </a:rPr>
              <a:t>Isabel M. Diaz, Associate Governmental Program Analyst</a:t>
            </a:r>
          </a:p>
          <a:p>
            <a:pPr lvl="0" algn="ctr">
              <a:spcBef>
                <a:spcPts val="0"/>
              </a:spcBef>
              <a:buClr>
                <a:srgbClr val="B4975A"/>
              </a:buClr>
              <a:buSzPct val="110000"/>
            </a:pPr>
            <a:r>
              <a:rPr lang="en-US" sz="2500" kern="0" dirty="0">
                <a:solidFill>
                  <a:srgbClr val="070C11"/>
                </a:solidFill>
                <a:latin typeface="+mn-lt"/>
              </a:rPr>
              <a:t>Email: </a:t>
            </a:r>
            <a:r>
              <a:rPr lang="en-US" sz="2500" kern="0" dirty="0">
                <a:solidFill>
                  <a:srgbClr val="BF962F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Isabel.diaz@bscc.ca.gov</a:t>
            </a:r>
            <a:endParaRPr lang="en-US" sz="2500" kern="0" dirty="0">
              <a:solidFill>
                <a:srgbClr val="BF962F"/>
              </a:solidFill>
              <a:latin typeface="+mn-lt"/>
            </a:endParaRPr>
          </a:p>
          <a:p>
            <a:pPr lvl="0" algn="ctr">
              <a:spcBef>
                <a:spcPts val="0"/>
              </a:spcBef>
              <a:buClr>
                <a:srgbClr val="B4975A"/>
              </a:buClr>
              <a:buSzPct val="110000"/>
            </a:pPr>
            <a:r>
              <a:rPr lang="en-US" sz="2500" kern="0" dirty="0">
                <a:solidFill>
                  <a:srgbClr val="070C11"/>
                </a:solidFill>
                <a:latin typeface="+mn-lt"/>
              </a:rPr>
              <a:t>Phone: (916) 621-2878</a:t>
            </a:r>
          </a:p>
          <a:p>
            <a:pPr lvl="0" algn="ctr">
              <a:spcBef>
                <a:spcPts val="0"/>
              </a:spcBef>
              <a:buClr>
                <a:srgbClr val="B4975A"/>
              </a:buClr>
              <a:buSzPct val="110000"/>
            </a:pPr>
            <a:endParaRPr lang="en-US" sz="2500" kern="0" dirty="0">
              <a:solidFill>
                <a:srgbClr val="070C11"/>
              </a:solidFill>
              <a:latin typeface="+mn-lt"/>
            </a:endParaRPr>
          </a:p>
          <a:p>
            <a:pPr lvl="0" algn="ctr">
              <a:spcBef>
                <a:spcPts val="0"/>
              </a:spcBef>
              <a:buClr>
                <a:srgbClr val="B4975A"/>
              </a:buClr>
              <a:buSzPct val="110000"/>
            </a:pPr>
            <a:r>
              <a:rPr lang="en-US" sz="2500" kern="0" dirty="0">
                <a:solidFill>
                  <a:srgbClr val="070C11"/>
                </a:solidFill>
                <a:latin typeface="+mn-lt"/>
              </a:rPr>
              <a:t>or</a:t>
            </a:r>
          </a:p>
          <a:p>
            <a:pPr lvl="0" algn="ctr">
              <a:spcBef>
                <a:spcPts val="0"/>
              </a:spcBef>
              <a:buClr>
                <a:srgbClr val="B4975A"/>
              </a:buClr>
              <a:buSzPct val="110000"/>
            </a:pPr>
            <a:endParaRPr lang="en-US" sz="2500" kern="0" dirty="0">
              <a:solidFill>
                <a:srgbClr val="070C11"/>
              </a:solidFill>
              <a:latin typeface="+mn-lt"/>
            </a:endParaRPr>
          </a:p>
          <a:p>
            <a:pPr lvl="0" algn="ctr">
              <a:spcBef>
                <a:spcPts val="0"/>
              </a:spcBef>
              <a:buClr>
                <a:srgbClr val="B4975A"/>
              </a:buClr>
              <a:buSzPct val="110000"/>
            </a:pPr>
            <a:r>
              <a:rPr lang="en-US" sz="2500" kern="0" dirty="0">
                <a:solidFill>
                  <a:srgbClr val="070C11"/>
                </a:solidFill>
                <a:latin typeface="+mn-lt"/>
              </a:rPr>
              <a:t>Tribal Youth Diversion Grant Inbox</a:t>
            </a:r>
          </a:p>
          <a:p>
            <a:pPr lvl="0" algn="ctr">
              <a:spcBef>
                <a:spcPts val="0"/>
              </a:spcBef>
              <a:buClr>
                <a:srgbClr val="B4975A"/>
              </a:buClr>
              <a:buSzPct val="110000"/>
            </a:pPr>
            <a:r>
              <a:rPr lang="en-US" sz="2500" kern="0" dirty="0">
                <a:solidFill>
                  <a:srgbClr val="070C11"/>
                </a:solidFill>
                <a:latin typeface="+mn-lt"/>
              </a:rPr>
              <a:t>Email: </a:t>
            </a:r>
            <a:r>
              <a:rPr lang="en-US" sz="2500" kern="0" dirty="0">
                <a:solidFill>
                  <a:srgbClr val="BF962F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TribalYouthDiversion@bscc.ca.gov</a:t>
            </a:r>
            <a:r>
              <a:rPr lang="en-US" sz="2500" kern="0" dirty="0">
                <a:solidFill>
                  <a:srgbClr val="BF962F"/>
                </a:solidFill>
                <a:latin typeface="+mn-lt"/>
              </a:rPr>
              <a:t> </a:t>
            </a:r>
          </a:p>
          <a:p>
            <a:pPr lvl="0">
              <a:spcBef>
                <a:spcPts val="0"/>
              </a:spcBef>
              <a:buClr>
                <a:srgbClr val="B4975A"/>
              </a:buClr>
              <a:buSzPct val="110000"/>
            </a:pPr>
            <a:endParaRPr lang="en-US" sz="500" b="1" kern="0" dirty="0">
              <a:solidFill>
                <a:srgbClr val="070C11"/>
              </a:solidFill>
              <a:latin typeface="+mn-lt"/>
            </a:endParaRPr>
          </a:p>
          <a:p>
            <a:pPr lvl="0">
              <a:spcBef>
                <a:spcPts val="0"/>
              </a:spcBef>
              <a:buClr>
                <a:srgbClr val="B4975A"/>
              </a:buClr>
              <a:buSzPct val="110000"/>
            </a:pPr>
            <a:endParaRPr lang="en-US" sz="500" kern="0" dirty="0">
              <a:solidFill>
                <a:srgbClr val="070C1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503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070C11"/>
                </a:solidFill>
                <a:latin typeface="+mj-lt"/>
              </a:rPr>
              <a:t>We will Cover…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1333500" y="1600200"/>
            <a:ext cx="6858000" cy="4038600"/>
          </a:xfrm>
        </p:spPr>
        <p:txBody>
          <a:bodyPr/>
          <a:lstStyle/>
          <a:p>
            <a:pPr marL="457200" lvl="0" indent="-457200">
              <a:buClr>
                <a:srgbClr val="B4975A"/>
              </a:buClr>
              <a:buFont typeface="Wingdings" panose="05000000000000000000" pitchFamily="2" charset="2"/>
              <a:buChar char="v"/>
            </a:pPr>
            <a:r>
              <a:rPr lang="en-US" sz="2500" dirty="0">
                <a:solidFill>
                  <a:srgbClr val="070C11"/>
                </a:solidFill>
                <a:latin typeface="+mn-lt"/>
              </a:rPr>
              <a:t>The Budget Attachment for the 2019 Tribal Youth Diversion Grant RFP</a:t>
            </a:r>
          </a:p>
          <a:p>
            <a:pPr marL="0" lvl="0" indent="0">
              <a:buClr>
                <a:srgbClr val="B4975A"/>
              </a:buClr>
              <a:buNone/>
            </a:pPr>
            <a:endParaRPr lang="en-US" sz="2500" dirty="0">
              <a:solidFill>
                <a:srgbClr val="070C11"/>
              </a:solidFill>
              <a:latin typeface="+mn-lt"/>
            </a:endParaRPr>
          </a:p>
          <a:p>
            <a:pPr marL="457200" lvl="0" indent="-457200">
              <a:buClr>
                <a:srgbClr val="B4975A"/>
              </a:buClr>
              <a:buFont typeface="Wingdings" panose="05000000000000000000" pitchFamily="2" charset="2"/>
              <a:buChar char="v"/>
            </a:pPr>
            <a:r>
              <a:rPr lang="en-US" sz="2500" dirty="0">
                <a:solidFill>
                  <a:srgbClr val="070C11"/>
                </a:solidFill>
                <a:latin typeface="+mn-lt"/>
              </a:rPr>
              <a:t>How to locate the Budget Attachment</a:t>
            </a:r>
          </a:p>
          <a:p>
            <a:pPr marL="0" lvl="0" indent="0">
              <a:buClr>
                <a:srgbClr val="B4975A"/>
              </a:buClr>
              <a:buNone/>
            </a:pPr>
            <a:endParaRPr lang="en-US" sz="2500" dirty="0">
              <a:solidFill>
                <a:srgbClr val="070C11"/>
              </a:solidFill>
              <a:latin typeface="+mn-lt"/>
            </a:endParaRPr>
          </a:p>
          <a:p>
            <a:pPr marL="457200" lvl="0" indent="-457200">
              <a:buClr>
                <a:srgbClr val="B4975A"/>
              </a:buClr>
              <a:buFont typeface="Wingdings" panose="05000000000000000000" pitchFamily="2" charset="2"/>
              <a:buChar char="v"/>
            </a:pPr>
            <a:r>
              <a:rPr lang="en-US" sz="2500" dirty="0">
                <a:solidFill>
                  <a:srgbClr val="070C11"/>
                </a:solidFill>
                <a:latin typeface="+mn-lt"/>
              </a:rPr>
              <a:t>Budget Line Item Examples </a:t>
            </a:r>
          </a:p>
          <a:p>
            <a:pPr marL="0" lvl="0" indent="0">
              <a:buClr>
                <a:srgbClr val="B4975A"/>
              </a:buClr>
              <a:buNone/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1070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070C11"/>
                </a:solidFill>
                <a:latin typeface="+mj-lt"/>
              </a:rPr>
              <a:t>Locating the Budget Attachment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1109662" y="1310204"/>
            <a:ext cx="7153275" cy="3048000"/>
          </a:xfrm>
        </p:spPr>
        <p:txBody>
          <a:bodyPr/>
          <a:lstStyle/>
          <a:p>
            <a:pPr marL="457200" lvl="0" indent="-457200">
              <a:buClr>
                <a:srgbClr val="B4975A"/>
              </a:buClr>
              <a:buFont typeface="Wingdings" panose="05000000000000000000" pitchFamily="2" charset="2"/>
              <a:buChar char="v"/>
            </a:pPr>
            <a:r>
              <a:rPr lang="en-US" sz="2500" dirty="0">
                <a:solidFill>
                  <a:srgbClr val="070C11"/>
                </a:solidFill>
                <a:latin typeface="+mn-lt"/>
              </a:rPr>
              <a:t>Navigate to the Tribal Youth Diversion website </a:t>
            </a:r>
            <a:r>
              <a:rPr lang="en-US" sz="1900" dirty="0">
                <a:solidFill>
                  <a:srgbClr val="BF962F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http://www.bscc.ca.gov/tribal-youth-diversion-grant-program/</a:t>
            </a:r>
            <a:r>
              <a:rPr lang="en-US" sz="1900" dirty="0">
                <a:solidFill>
                  <a:srgbClr val="BF962F"/>
                </a:solidFill>
                <a:latin typeface="+mn-lt"/>
              </a:rPr>
              <a:t> </a:t>
            </a:r>
          </a:p>
          <a:p>
            <a:pPr marL="0" lvl="0" indent="0" algn="ctr">
              <a:buClr>
                <a:srgbClr val="B4975A"/>
              </a:buClr>
              <a:buNone/>
            </a:pPr>
            <a:endParaRPr lang="en-US" sz="2000" b="1" dirty="0">
              <a:solidFill>
                <a:srgbClr val="BF962F"/>
              </a:solidFill>
              <a:latin typeface="+mn-lt"/>
            </a:endParaRPr>
          </a:p>
          <a:p>
            <a:pPr marL="457200" lvl="0" indent="-457200">
              <a:buClr>
                <a:srgbClr val="B4975A"/>
              </a:buClr>
              <a:buFont typeface="Wingdings" panose="05000000000000000000" pitchFamily="2" charset="2"/>
              <a:buChar char="v"/>
            </a:pPr>
            <a:r>
              <a:rPr lang="en-US" sz="2500" dirty="0">
                <a:solidFill>
                  <a:srgbClr val="070C11"/>
                </a:solidFill>
                <a:latin typeface="+mn-lt"/>
              </a:rPr>
              <a:t>Expand the 2019 Tribal Youth Diversion Grant Request for Proposals accordion</a:t>
            </a:r>
          </a:p>
          <a:p>
            <a:pPr marL="0" lvl="0" indent="0">
              <a:buClr>
                <a:srgbClr val="B4975A"/>
              </a:buClr>
              <a:buNone/>
            </a:pPr>
            <a:endParaRPr lang="en-US" sz="2000" dirty="0">
              <a:solidFill>
                <a:srgbClr val="070C11"/>
              </a:solidFill>
              <a:latin typeface="+mn-lt"/>
            </a:endParaRPr>
          </a:p>
          <a:p>
            <a:pPr marL="0" lvl="0" indent="0">
              <a:buClr>
                <a:srgbClr val="B4975A"/>
              </a:buClr>
              <a:buNone/>
            </a:pPr>
            <a:endParaRPr lang="en-US" sz="500" dirty="0">
              <a:solidFill>
                <a:srgbClr val="1E3C78"/>
              </a:solidFill>
              <a:latin typeface="+mn-lt"/>
            </a:endParaRPr>
          </a:p>
          <a:p>
            <a:pPr marL="457200" lvl="0" indent="-457200">
              <a:buClr>
                <a:srgbClr val="B4975A"/>
              </a:buClr>
              <a:buFont typeface="Wingdings" panose="05000000000000000000" pitchFamily="2" charset="2"/>
              <a:buChar char="v"/>
            </a:pPr>
            <a:r>
              <a:rPr lang="en-US" sz="2500" dirty="0">
                <a:solidFill>
                  <a:srgbClr val="070C11"/>
                </a:solidFill>
                <a:latin typeface="+mn-lt"/>
              </a:rPr>
              <a:t>Select the Tribal Youth Diversion Grant RFP word link</a:t>
            </a:r>
          </a:p>
          <a:p>
            <a:pPr marL="0" lvl="0" indent="0">
              <a:buClr>
                <a:srgbClr val="B4975A"/>
              </a:buClr>
              <a:buNone/>
            </a:pPr>
            <a:endParaRPr lang="en-US" sz="2800" dirty="0">
              <a:solidFill>
                <a:srgbClr val="070C11"/>
              </a:solidFill>
              <a:latin typeface="+mn-lt"/>
            </a:endParaRPr>
          </a:p>
          <a:p>
            <a:pPr marL="457200" lvl="0" indent="-457200">
              <a:buClr>
                <a:srgbClr val="B4975A"/>
              </a:buClr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070C11"/>
              </a:solidFill>
              <a:latin typeface="+mn-lt"/>
            </a:endParaRPr>
          </a:p>
          <a:p>
            <a:pPr marL="457200" lvl="0" indent="-457200">
              <a:buClr>
                <a:srgbClr val="B4975A"/>
              </a:buClr>
              <a:buFont typeface="Wingdings" panose="05000000000000000000" pitchFamily="2" charset="2"/>
              <a:buChar char="v"/>
            </a:pPr>
            <a:endParaRPr lang="en-US" sz="2800" i="1" dirty="0">
              <a:solidFill>
                <a:srgbClr val="1E3C78"/>
              </a:solidFill>
              <a:latin typeface="+mn-l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C0D3B5-7D55-481F-AA0D-74BBF962E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4682249"/>
            <a:ext cx="7620000" cy="1376219"/>
          </a:xfrm>
          <a:prstGeom prst="rect">
            <a:avLst/>
          </a:prstGeom>
          <a:ln w="12700">
            <a:solidFill>
              <a:srgbClr val="070C11"/>
            </a:solidFill>
          </a:ln>
        </p:spPr>
      </p:pic>
    </p:spTree>
    <p:extLst>
      <p:ext uri="{BB962C8B-B14F-4D97-AF65-F5344CB8AC3E}">
        <p14:creationId xmlns:p14="http://schemas.microsoft.com/office/powerpoint/2010/main" val="182745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070C11"/>
                </a:solidFill>
                <a:latin typeface="+mj-lt"/>
              </a:rPr>
              <a:t>Locating the Budget Attachment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1200325" y="1632358"/>
            <a:ext cx="7353300" cy="2362200"/>
          </a:xfrm>
        </p:spPr>
        <p:txBody>
          <a:bodyPr/>
          <a:lstStyle/>
          <a:p>
            <a:pPr marL="457200" lvl="0" indent="-457200">
              <a:buClr>
                <a:srgbClr val="B4975A"/>
              </a:buClr>
              <a:buFont typeface="Wingdings" panose="05000000000000000000" pitchFamily="2" charset="2"/>
              <a:buChar char="v"/>
            </a:pPr>
            <a:r>
              <a:rPr lang="en-US" sz="2500" dirty="0">
                <a:solidFill>
                  <a:srgbClr val="070C11"/>
                </a:solidFill>
                <a:latin typeface="+mn-lt"/>
              </a:rPr>
              <a:t>The budget table and budget narrative are in a separate excel form</a:t>
            </a:r>
          </a:p>
          <a:p>
            <a:pPr marL="0" lvl="0" indent="0">
              <a:buClr>
                <a:srgbClr val="B4975A"/>
              </a:buClr>
              <a:buNone/>
            </a:pPr>
            <a:endParaRPr lang="en-US" sz="2500" dirty="0">
              <a:solidFill>
                <a:srgbClr val="070C11"/>
              </a:solidFill>
              <a:latin typeface="+mn-lt"/>
            </a:endParaRPr>
          </a:p>
          <a:p>
            <a:pPr marL="457200" lvl="0" indent="-457200">
              <a:buClr>
                <a:srgbClr val="B4975A"/>
              </a:buClr>
              <a:buFont typeface="Wingdings" panose="05000000000000000000" pitchFamily="2" charset="2"/>
              <a:buChar char="v"/>
            </a:pPr>
            <a:r>
              <a:rPr lang="en-US" sz="2500" dirty="0">
                <a:solidFill>
                  <a:srgbClr val="070C11"/>
                </a:solidFill>
                <a:latin typeface="+mn-lt"/>
              </a:rPr>
              <a:t>The link to the Budget Attachment is built into the RFP on pages 21 and 87</a:t>
            </a:r>
          </a:p>
          <a:p>
            <a:pPr marL="457200" lvl="0" indent="-457200">
              <a:buClr>
                <a:srgbClr val="B4975A"/>
              </a:buClr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070C11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algn="just">
              <a:spcBef>
                <a:spcPts val="0"/>
              </a:spcBef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1600" b="1" dirty="0">
              <a:solidFill>
                <a:srgbClr val="090807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B8FF10-5032-47A9-B656-985E4BD75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25" y="4495800"/>
            <a:ext cx="7467600" cy="544390"/>
          </a:xfrm>
          <a:prstGeom prst="rect">
            <a:avLst/>
          </a:prstGeom>
          <a:ln w="12700">
            <a:solidFill>
              <a:srgbClr val="070C11"/>
            </a:solidFill>
          </a:ln>
        </p:spPr>
      </p:pic>
    </p:spTree>
    <p:extLst>
      <p:ext uri="{BB962C8B-B14F-4D97-AF65-F5344CB8AC3E}">
        <p14:creationId xmlns:p14="http://schemas.microsoft.com/office/powerpoint/2010/main" val="2942286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070C11"/>
                </a:solidFill>
                <a:latin typeface="+mj-lt"/>
              </a:rPr>
              <a:t>Budget Attachment</a:t>
            </a:r>
          </a:p>
        </p:txBody>
      </p:sp>
      <p:pic>
        <p:nvPicPr>
          <p:cNvPr id="16" name="Picture 15" descr="Copy of 2019-TYD-Budget-Attachment-Final-11.8.19 - Excel">
            <a:extLst>
              <a:ext uri="{FF2B5EF4-FFF2-40B4-BE49-F238E27FC236}">
                <a16:creationId xmlns:a16="http://schemas.microsoft.com/office/drawing/2014/main" id="{1F22FAA0-A0F4-4467-8CD7-E403F0937C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4028" r="69167" b="2638"/>
          <a:stretch/>
        </p:blipFill>
        <p:spPr>
          <a:xfrm>
            <a:off x="685800" y="1039906"/>
            <a:ext cx="3581400" cy="5056094"/>
          </a:xfrm>
          <a:prstGeom prst="rect">
            <a:avLst/>
          </a:prstGeom>
          <a:solidFill>
            <a:srgbClr val="070C11"/>
          </a:solidFill>
          <a:ln w="12700">
            <a:solidFill>
              <a:srgbClr val="070C11"/>
            </a:solidFill>
          </a:ln>
        </p:spPr>
      </p:pic>
      <p:pic>
        <p:nvPicPr>
          <p:cNvPr id="24" name="Picture 23" descr="Copy of 2019-TYD-Budget-Attachment-Final-11.8.19 - Excel">
            <a:extLst>
              <a:ext uri="{FF2B5EF4-FFF2-40B4-BE49-F238E27FC236}">
                <a16:creationId xmlns:a16="http://schemas.microsoft.com/office/drawing/2014/main" id="{C751AC55-4FFF-4094-836D-47B7396D6F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4028" r="62501" b="2639"/>
          <a:stretch/>
        </p:blipFill>
        <p:spPr>
          <a:xfrm>
            <a:off x="4419600" y="1060508"/>
            <a:ext cx="4517224" cy="5042483"/>
          </a:xfrm>
          <a:prstGeom prst="rect">
            <a:avLst/>
          </a:prstGeom>
          <a:ln w="12700">
            <a:solidFill>
              <a:srgbClr val="070C11"/>
            </a:solidFill>
          </a:ln>
        </p:spPr>
      </p:pic>
    </p:spTree>
    <p:extLst>
      <p:ext uri="{BB962C8B-B14F-4D97-AF65-F5344CB8AC3E}">
        <p14:creationId xmlns:p14="http://schemas.microsoft.com/office/powerpoint/2010/main" val="2591410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70C11"/>
                </a:solidFill>
                <a:latin typeface="+mj-lt"/>
              </a:rPr>
              <a:t>Budget Attachment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E4508A-CA89-40E4-81FE-BB427FC538E6}"/>
              </a:ext>
            </a:extLst>
          </p:cNvPr>
          <p:cNvSpPr/>
          <p:nvPr/>
        </p:nvSpPr>
        <p:spPr>
          <a:xfrm>
            <a:off x="685975" y="4772900"/>
            <a:ext cx="838182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0"/>
              </a:spcBef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500" kern="0" dirty="0">
                <a:solidFill>
                  <a:srgbClr val="070C11"/>
                </a:solidFill>
                <a:latin typeface="+mn-lt"/>
              </a:rPr>
              <a:t>Applicants are limited to the budget line items contained in the Budget Attachment</a:t>
            </a:r>
          </a:p>
          <a:p>
            <a:pPr lvl="0">
              <a:spcBef>
                <a:spcPts val="0"/>
              </a:spcBef>
              <a:buClr>
                <a:srgbClr val="B4975A"/>
              </a:buClr>
              <a:buSzPct val="110000"/>
            </a:pPr>
            <a:endParaRPr lang="en-US" sz="1500" kern="0" dirty="0">
              <a:solidFill>
                <a:srgbClr val="070C11"/>
              </a:solidFill>
              <a:latin typeface="+mn-lt"/>
            </a:endParaRPr>
          </a:p>
          <a:p>
            <a:pPr marL="457200" lvl="0" indent="-457200">
              <a:spcBef>
                <a:spcPts val="0"/>
              </a:spcBef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500" kern="0" dirty="0">
                <a:solidFill>
                  <a:srgbClr val="070C11"/>
                </a:solidFill>
                <a:latin typeface="+mn-lt"/>
              </a:rPr>
              <a:t>The dollar amounts automatically populate within all </a:t>
            </a:r>
            <a:r>
              <a:rPr lang="en-US" sz="2500" b="1" kern="0" dirty="0">
                <a:solidFill>
                  <a:srgbClr val="264D9A"/>
                </a:solidFill>
                <a:latin typeface="+mn-lt"/>
              </a:rPr>
              <a:t>blue</a:t>
            </a:r>
            <a:r>
              <a:rPr lang="en-US" sz="2500" b="1" kern="0" dirty="0">
                <a:solidFill>
                  <a:srgbClr val="070C11"/>
                </a:solidFill>
                <a:latin typeface="+mn-lt"/>
              </a:rPr>
              <a:t> </a:t>
            </a:r>
            <a:r>
              <a:rPr lang="en-US" sz="2500" kern="0" dirty="0">
                <a:solidFill>
                  <a:srgbClr val="070C11"/>
                </a:solidFill>
                <a:latin typeface="+mn-lt"/>
              </a:rPr>
              <a:t>shaded cells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469646-521D-478A-999C-BE9117809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70" y="979332"/>
            <a:ext cx="8146060" cy="3730183"/>
          </a:xfrm>
          <a:prstGeom prst="rect">
            <a:avLst/>
          </a:prstGeom>
          <a:ln w="12700">
            <a:solidFill>
              <a:srgbClr val="070C11"/>
            </a:solidFill>
          </a:ln>
        </p:spPr>
      </p:pic>
    </p:spTree>
    <p:extLst>
      <p:ext uri="{BB962C8B-B14F-4D97-AF65-F5344CB8AC3E}">
        <p14:creationId xmlns:p14="http://schemas.microsoft.com/office/powerpoint/2010/main" val="3548837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70C11"/>
                </a:solidFill>
                <a:latin typeface="+mj-lt"/>
              </a:rPr>
              <a:t>Budget Attachment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E4508A-CA89-40E4-81FE-BB427FC538E6}"/>
              </a:ext>
            </a:extLst>
          </p:cNvPr>
          <p:cNvSpPr/>
          <p:nvPr/>
        </p:nvSpPr>
        <p:spPr>
          <a:xfrm>
            <a:off x="723900" y="3811012"/>
            <a:ext cx="82677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0"/>
              </a:spcBef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500" kern="0" dirty="0">
                <a:solidFill>
                  <a:srgbClr val="070C11"/>
                </a:solidFill>
                <a:latin typeface="+mn-lt"/>
              </a:rPr>
              <a:t>Each budget line item will have a budget table and narrative section</a:t>
            </a:r>
          </a:p>
          <a:p>
            <a:pPr lvl="0">
              <a:spcBef>
                <a:spcPts val="0"/>
              </a:spcBef>
              <a:buClr>
                <a:srgbClr val="B4975A"/>
              </a:buClr>
              <a:buSzPct val="110000"/>
            </a:pPr>
            <a:endParaRPr lang="en-US" sz="1000" kern="0" dirty="0">
              <a:solidFill>
                <a:srgbClr val="070C11"/>
              </a:solidFill>
              <a:latin typeface="+mn-lt"/>
            </a:endParaRPr>
          </a:p>
          <a:p>
            <a:pPr marL="457200" lvl="0" indent="-457200">
              <a:spcBef>
                <a:spcPts val="0"/>
              </a:spcBef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500" kern="0" dirty="0">
                <a:solidFill>
                  <a:srgbClr val="070C11"/>
                </a:solidFill>
                <a:latin typeface="+mn-lt"/>
              </a:rPr>
              <a:t>Each expenditure shall be listed in the table followed by a description in the narrative</a:t>
            </a:r>
          </a:p>
          <a:p>
            <a:pPr lvl="0">
              <a:spcBef>
                <a:spcPts val="0"/>
              </a:spcBef>
              <a:buClr>
                <a:srgbClr val="B4975A"/>
              </a:buClr>
              <a:buSzPct val="110000"/>
            </a:pPr>
            <a:endParaRPr lang="en-US" sz="1000" kern="0" dirty="0">
              <a:solidFill>
                <a:srgbClr val="070C11"/>
              </a:solidFill>
              <a:latin typeface="+mn-lt"/>
            </a:endParaRPr>
          </a:p>
          <a:p>
            <a:pPr marL="457200" lvl="0" indent="-457200">
              <a:spcBef>
                <a:spcPts val="0"/>
              </a:spcBef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500" kern="0" dirty="0">
                <a:solidFill>
                  <a:srgbClr val="070C11"/>
                </a:solidFill>
                <a:latin typeface="+mn-lt"/>
              </a:rPr>
              <a:t>The narrative should describe how the requested expenditure will serve to meet the goals and objectives of the proposed project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8F2A7C-16ED-4946-9E7D-62BD4A18F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881035"/>
            <a:ext cx="8267700" cy="2909005"/>
          </a:xfrm>
          <a:prstGeom prst="rect">
            <a:avLst/>
          </a:prstGeom>
          <a:ln w="12700">
            <a:solidFill>
              <a:srgbClr val="070C11"/>
            </a:solidFill>
          </a:ln>
        </p:spPr>
      </p:pic>
    </p:spTree>
    <p:extLst>
      <p:ext uri="{BB962C8B-B14F-4D97-AF65-F5344CB8AC3E}">
        <p14:creationId xmlns:p14="http://schemas.microsoft.com/office/powerpoint/2010/main" val="946093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6605A58C-50DA-411E-BD04-9FA9D6657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070C11"/>
                </a:solidFill>
                <a:latin typeface="+mj-lt"/>
              </a:rPr>
              <a:t>Budget Attachment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914400" y="1219200"/>
            <a:ext cx="7848600" cy="53340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500" dirty="0">
                <a:solidFill>
                  <a:srgbClr val="070C11"/>
                </a:solidFill>
                <a:latin typeface="+mn-lt"/>
              </a:rPr>
              <a:t>The applicants must enter their Tribe’s information </a:t>
            </a:r>
          </a:p>
          <a:p>
            <a:pPr marL="0" indent="0">
              <a:buNone/>
            </a:pPr>
            <a:endParaRPr lang="en-US" sz="2500" dirty="0">
              <a:solidFill>
                <a:srgbClr val="070C1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500" dirty="0">
                <a:solidFill>
                  <a:srgbClr val="070C11"/>
                </a:solidFill>
                <a:latin typeface="+mn-lt"/>
              </a:rPr>
              <a:t>The budget should reflect the applicant’s budget for the entire grant term  </a:t>
            </a:r>
          </a:p>
          <a:p>
            <a:pPr marL="0" indent="0">
              <a:buNone/>
            </a:pPr>
            <a:endParaRPr lang="en-US" sz="2500" dirty="0">
              <a:solidFill>
                <a:srgbClr val="070C1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500" dirty="0">
                <a:solidFill>
                  <a:srgbClr val="070C11"/>
                </a:solidFill>
                <a:latin typeface="+mn-lt"/>
              </a:rPr>
              <a:t>Funds must be requested in whole dollars</a:t>
            </a:r>
          </a:p>
          <a:p>
            <a:pPr marL="0" indent="0">
              <a:buNone/>
            </a:pPr>
            <a:endParaRPr lang="en-US" sz="2500" dirty="0">
              <a:solidFill>
                <a:srgbClr val="070C1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500" dirty="0">
                <a:solidFill>
                  <a:srgbClr val="070C11"/>
                </a:solidFill>
                <a:latin typeface="+mn-lt"/>
              </a:rPr>
              <a:t>If no money is requested for a particular line item, enter $0 in the budget table and “N/A” in the corresponding narrative</a:t>
            </a:r>
          </a:p>
          <a:p>
            <a:pPr marL="0" indent="0">
              <a:buNone/>
            </a:pPr>
            <a:endParaRPr lang="en-US" sz="800" dirty="0">
              <a:solidFill>
                <a:srgbClr val="070C1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0418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70C11"/>
                </a:solidFill>
                <a:latin typeface="+mj-lt"/>
              </a:rPr>
              <a:t>Line Item Examples - Salaries &amp; Benefits</a:t>
            </a:r>
            <a:endParaRPr lang="en-US" sz="3200" dirty="0">
              <a:solidFill>
                <a:srgbClr val="070C11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E4508A-CA89-40E4-81FE-BB427FC538E6}"/>
              </a:ext>
            </a:extLst>
          </p:cNvPr>
          <p:cNvSpPr/>
          <p:nvPr/>
        </p:nvSpPr>
        <p:spPr>
          <a:xfrm>
            <a:off x="685800" y="2590800"/>
            <a:ext cx="820163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0"/>
              </a:spcBef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500" kern="0" dirty="0">
                <a:solidFill>
                  <a:srgbClr val="070C11"/>
                </a:solidFill>
                <a:latin typeface="+mn-lt"/>
              </a:rPr>
              <a:t>The applicant should identify staff that will be funded by the grant</a:t>
            </a:r>
          </a:p>
          <a:p>
            <a:pPr lvl="0">
              <a:spcBef>
                <a:spcPts val="0"/>
              </a:spcBef>
              <a:buClr>
                <a:srgbClr val="B4975A"/>
              </a:buClr>
              <a:buSzPct val="110000"/>
            </a:pPr>
            <a:endParaRPr lang="en-US" sz="2000" kern="0" dirty="0">
              <a:solidFill>
                <a:srgbClr val="070C11"/>
              </a:solidFill>
              <a:latin typeface="+mn-lt"/>
            </a:endParaRPr>
          </a:p>
          <a:p>
            <a:pPr marL="457200" lvl="0" indent="-457200">
              <a:spcBef>
                <a:spcPts val="0"/>
              </a:spcBef>
              <a:buClr>
                <a:srgbClr val="B4975A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sz="2500" kern="0" dirty="0">
                <a:solidFill>
                  <a:srgbClr val="070C11"/>
                </a:solidFill>
                <a:latin typeface="+mn-lt"/>
              </a:rPr>
              <a:t>The salaries &amp; benefits associated with partner agencies or subcontractors should be included in the applicable line item (e.g. Professional Services, NGO Subcontracts, etc.)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B998BD-A3A7-4177-80C3-554A9543F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47800"/>
            <a:ext cx="8382000" cy="855182"/>
          </a:xfrm>
          <a:prstGeom prst="rect">
            <a:avLst/>
          </a:prstGeom>
          <a:ln w="12700">
            <a:solidFill>
              <a:srgbClr val="070C11"/>
            </a:solidFill>
          </a:ln>
        </p:spPr>
      </p:pic>
    </p:spTree>
    <p:extLst>
      <p:ext uri="{BB962C8B-B14F-4D97-AF65-F5344CB8AC3E}">
        <p14:creationId xmlns:p14="http://schemas.microsoft.com/office/powerpoint/2010/main" val="1551371608"/>
      </p:ext>
    </p:extLst>
  </p:cSld>
  <p:clrMapOvr>
    <a:masterClrMapping/>
  </p:clrMapOvr>
</p:sld>
</file>

<file path=ppt/theme/theme1.xml><?xml version="1.0" encoding="utf-8"?>
<a:theme xmlns:a="http://schemas.openxmlformats.org/drawingml/2006/main" name="1_Axis">
  <a:themeElements>
    <a:clrScheme name="Custom 1">
      <a:dk1>
        <a:srgbClr val="A0937C"/>
      </a:dk1>
      <a:lt1>
        <a:srgbClr val="FFFFFF"/>
      </a:lt1>
      <a:dk2>
        <a:srgbClr val="666E66"/>
      </a:dk2>
      <a:lt2>
        <a:srgbClr val="FFFFFF"/>
      </a:lt2>
      <a:accent1>
        <a:srgbClr val="B4975A"/>
      </a:accent1>
      <a:accent2>
        <a:srgbClr val="315984"/>
      </a:accent2>
      <a:accent3>
        <a:srgbClr val="FFFFFF"/>
      </a:accent3>
      <a:accent4>
        <a:srgbClr val="28476A"/>
      </a:accent4>
      <a:accent5>
        <a:srgbClr val="C3AB7B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14752</TotalTime>
  <Words>610</Words>
  <Application>Microsoft Office PowerPoint</Application>
  <PresentationFormat>On-screen Show (4:3)</PresentationFormat>
  <Paragraphs>98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 Rounded MT Bold</vt:lpstr>
      <vt:lpstr>Wingdings</vt:lpstr>
      <vt:lpstr>1_Axis</vt:lpstr>
      <vt:lpstr>Tribal Youth Diversion Grant</vt:lpstr>
      <vt:lpstr>We will Cover…</vt:lpstr>
      <vt:lpstr>Locating the Budget Attachment</vt:lpstr>
      <vt:lpstr>Locating the Budget Attachment</vt:lpstr>
      <vt:lpstr>Budget Attachment</vt:lpstr>
      <vt:lpstr>Budget Attachment</vt:lpstr>
      <vt:lpstr>Budget Attachment</vt:lpstr>
      <vt:lpstr>Budget Attachment</vt:lpstr>
      <vt:lpstr>Line Item Examples - Salaries &amp; Benefits</vt:lpstr>
      <vt:lpstr>Line Item Examples - NGO Subcontracts</vt:lpstr>
      <vt:lpstr>Line Item Examples - Equipment/Fixed Assets</vt:lpstr>
      <vt:lpstr>Line Item Examples - Other</vt:lpstr>
      <vt:lpstr>Line Item Examples - Indirect Costs</vt:lpstr>
      <vt:lpstr>Questions?</vt:lpstr>
      <vt:lpstr>Contact Information</vt:lpstr>
    </vt:vector>
  </TitlesOfParts>
  <Company>CA Department of Corrections and Rehabilitation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State of California</dc:creator>
  <cp:lastModifiedBy>Diaz, Isabel@BSCC</cp:lastModifiedBy>
  <cp:revision>751</cp:revision>
  <cp:lastPrinted>2019-12-10T17:56:12Z</cp:lastPrinted>
  <dcterms:created xsi:type="dcterms:W3CDTF">2009-10-14T22:33:33Z</dcterms:created>
  <dcterms:modified xsi:type="dcterms:W3CDTF">2019-12-10T21:12:37Z</dcterms:modified>
</cp:coreProperties>
</file>